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sldIdLst>
    <p:sldId id="257" r:id="rId4"/>
    <p:sldId id="546" r:id="rId5"/>
    <p:sldId id="536" r:id="rId6"/>
    <p:sldId id="350" r:id="rId7"/>
    <p:sldId id="538" r:id="rId8"/>
    <p:sldId id="262" r:id="rId9"/>
    <p:sldId id="341" r:id="rId10"/>
    <p:sldId id="342" r:id="rId11"/>
    <p:sldId id="269" r:id="rId12"/>
    <p:sldId id="343" r:id="rId13"/>
    <p:sldId id="344" r:id="rId14"/>
    <p:sldId id="539" r:id="rId15"/>
    <p:sldId id="277" r:id="rId16"/>
    <p:sldId id="540" r:id="rId17"/>
    <p:sldId id="541" r:id="rId18"/>
    <p:sldId id="542" r:id="rId19"/>
    <p:sldId id="543" r:id="rId20"/>
    <p:sldId id="544" r:id="rId21"/>
    <p:sldId id="545" r:id="rId22"/>
    <p:sldId id="537" r:id="rId23"/>
  </p:sldIdLst>
  <p:sldSz cx="12192000" cy="6858000"/>
  <p:notesSz cx="6858000" cy="91440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1" autoAdjust="0"/>
    <p:restoredTop sz="62404" autoAdjust="0"/>
  </p:normalViewPr>
  <p:slideViewPr>
    <p:cSldViewPr>
      <p:cViewPr varScale="1">
        <p:scale>
          <a:sx n="67" d="100"/>
          <a:sy n="67" d="100"/>
        </p:scale>
        <p:origin x="1904" y="176"/>
      </p:cViewPr>
      <p:guideLst>
        <p:guide orient="horz" pos="2160"/>
        <p:guide pos="3840"/>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645DFD-7500-44B1-9E54-1C518D1D1885}"/>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da-DK"/>
          </a:p>
        </p:txBody>
      </p:sp>
      <p:sp>
        <p:nvSpPr>
          <p:cNvPr id="4099" name="Rectangle 3">
            <a:extLst>
              <a:ext uri="{FF2B5EF4-FFF2-40B4-BE49-F238E27FC236}">
                <a16:creationId xmlns:a16="http://schemas.microsoft.com/office/drawing/2014/main" id="{C8854FA3-8E8C-458F-9F1E-F73C1EA7B5F3}"/>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da-DK"/>
          </a:p>
        </p:txBody>
      </p:sp>
      <p:sp>
        <p:nvSpPr>
          <p:cNvPr id="2052" name="Rectangle 4">
            <a:extLst>
              <a:ext uri="{FF2B5EF4-FFF2-40B4-BE49-F238E27FC236}">
                <a16:creationId xmlns:a16="http://schemas.microsoft.com/office/drawing/2014/main" id="{AB3DAC6A-3C05-854B-BE1A-82030F3B84A9}"/>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FE0D468-4F17-4989-AF63-61F8B5816824}"/>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4102" name="Rectangle 6">
            <a:extLst>
              <a:ext uri="{FF2B5EF4-FFF2-40B4-BE49-F238E27FC236}">
                <a16:creationId xmlns:a16="http://schemas.microsoft.com/office/drawing/2014/main" id="{59774A46-E93D-4A78-9925-2A9C33255AC6}"/>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da-DK"/>
          </a:p>
        </p:txBody>
      </p:sp>
      <p:sp>
        <p:nvSpPr>
          <p:cNvPr id="4103" name="Rectangle 7">
            <a:extLst>
              <a:ext uri="{FF2B5EF4-FFF2-40B4-BE49-F238E27FC236}">
                <a16:creationId xmlns:a16="http://schemas.microsoft.com/office/drawing/2014/main" id="{7128AEDB-DD10-4480-B100-5FAB7144FD7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20771F6D-6538-3E43-8993-B938D4DD3459}" type="slidenum">
              <a:rPr lang="da-DK" altLang="en-US"/>
              <a:pPr>
                <a:defRPr/>
              </a:pPr>
              <a:t>‹nr.›</a:t>
            </a:fld>
            <a:endParaRPr lang="da-DK" altLang="en-US"/>
          </a:p>
        </p:txBody>
      </p:sp>
    </p:spTree>
    <p:extLst>
      <p:ext uri="{BB962C8B-B14F-4D97-AF65-F5344CB8AC3E}">
        <p14:creationId xmlns:p14="http://schemas.microsoft.com/office/powerpoint/2010/main" val="560627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a:extLst>
              <a:ext uri="{FF2B5EF4-FFF2-40B4-BE49-F238E27FC236}">
                <a16:creationId xmlns:a16="http://schemas.microsoft.com/office/drawing/2014/main" id="{EC142E95-5A03-284E-A73A-BCD52AD4BB62}"/>
              </a:ext>
            </a:extLst>
          </p:cNvPr>
          <p:cNvSpPr>
            <a:spLocks noGrp="1" noRot="1" noChangeAspect="1" noChangeArrowheads="1" noTextEdit="1"/>
          </p:cNvSpPr>
          <p:nvPr>
            <p:ph type="sldImg"/>
          </p:nvPr>
        </p:nvSpPr>
        <p:spPr>
          <a:ln/>
        </p:spPr>
      </p:sp>
      <p:sp>
        <p:nvSpPr>
          <p:cNvPr id="4098" name="Notes Placeholder 2">
            <a:extLst>
              <a:ext uri="{FF2B5EF4-FFF2-40B4-BE49-F238E27FC236}">
                <a16:creationId xmlns:a16="http://schemas.microsoft.com/office/drawing/2014/main" id="{273B916F-4EC7-C94C-A36A-1B64F8F2BC28}"/>
              </a:ext>
            </a:extLst>
          </p:cNvPr>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b="1"/>
          </a:p>
        </p:txBody>
      </p:sp>
      <p:sp>
        <p:nvSpPr>
          <p:cNvPr id="4099" name="Slide Number Placeholder 3">
            <a:extLst>
              <a:ext uri="{FF2B5EF4-FFF2-40B4-BE49-F238E27FC236}">
                <a16:creationId xmlns:a16="http://schemas.microsoft.com/office/drawing/2014/main" id="{898E4FF4-0D4F-034B-8B6A-4ED0357BD858}"/>
              </a:ext>
            </a:extLst>
          </p:cNvPr>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B829EA4-CD5C-C94E-863E-B690D9183FDD}" type="slidenum">
              <a:rPr lang="da-DK" altLang="en-US" smtClean="0"/>
              <a:pPr>
                <a:spcBef>
                  <a:spcPct val="0"/>
                </a:spcBef>
              </a:pPr>
              <a:t>1</a:t>
            </a:fld>
            <a:endParaRPr lang="da-D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240;p13:notes">
            <a:extLst>
              <a:ext uri="{FF2B5EF4-FFF2-40B4-BE49-F238E27FC236}">
                <a16:creationId xmlns:a16="http://schemas.microsoft.com/office/drawing/2014/main" id="{507D63EA-50E5-1B49-B3A1-B9143D8EEF78}"/>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r>
              <a:rPr lang="en-GB" sz="1200" b="1" kern="1200" dirty="0">
                <a:solidFill>
                  <a:schemeClr val="tx1"/>
                </a:solidFill>
                <a:effectLst/>
                <a:latin typeface="Arial" pitchFamily="34" charset="0"/>
                <a:ea typeface="MS PGothic" panose="020B0600070205080204" pitchFamily="34" charset="-128"/>
                <a:cs typeface="Arial" pitchFamily="34" charset="0"/>
              </a:rPr>
              <a:t>What are key challenges?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A programme’s desired impact should be the key determinant of its length and this will depend on whether its core focus is implementation, research or policy influence. Funders often expect outcomes and impact in all three areas, in increasingly short periods of time.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Funders are often naive about the time it takes for project activities and outcomes to become integrated into ongoing processes which support national, regional or global development pathways; and do not sufficiently value the resulting benefits that could arise from a single project making a sustained contribution towards processes of transformative change.</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Balancing flexibility in the call for proposals with sufficient uniformity in the programming approach to facilitate cross-programme learning can be difficult, especially if the funder seeks to achieve a specific impact.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Achieving impact often requires the ability to be flexible and responsive to windows of opportunity, which can conflict with rigid budgeting, implementing or reporting systems (e.g. tied to strict M&amp;E systems and log frames, where outcomes are predetermined and need to be closely adhered to).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Funders need to be aware that reporting on impact in policy and practice is difficult and this should be taken into account in the requirements around rigid M&amp;E systems. This is due to the finite lifespan of a programme/ project, which means that many of the more impactful results may only be achieved once the project ends, and the challenges around the issue of attribution versus contribution.</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Research-focused consortia may face challenges when seeking to implement research for impact programmes, unless a strong element of co-design and knowledge co-production is included, and consortia partners extend beyond the academic realm.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Possible action</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Calls for proposals need to be clear and realistic about the desired impact they seek project proposal developers to achieve, and funders should determine the </a:t>
            </a:r>
            <a:r>
              <a:rPr lang="en-GB" sz="1200" b="1" kern="1200" dirty="0">
                <a:solidFill>
                  <a:schemeClr val="tx1"/>
                </a:solidFill>
                <a:effectLst/>
                <a:latin typeface="Arial" pitchFamily="34" charset="0"/>
                <a:ea typeface="MS PGothic" panose="020B0600070205080204" pitchFamily="34" charset="-128"/>
                <a:cs typeface="Arial" pitchFamily="34" charset="0"/>
              </a:rPr>
              <a:t>length of the programme</a:t>
            </a:r>
            <a:r>
              <a:rPr lang="en-GB" sz="1200" kern="1200" dirty="0">
                <a:solidFill>
                  <a:schemeClr val="tx1"/>
                </a:solidFill>
                <a:effectLst/>
                <a:latin typeface="Arial" pitchFamily="34" charset="0"/>
                <a:ea typeface="MS PGothic" panose="020B0600070205080204" pitchFamily="34" charset="-128"/>
                <a:cs typeface="Arial" pitchFamily="34" charset="0"/>
              </a:rPr>
              <a:t> accordingly. In cases of research for impact programmes, sufficient time needs to be allowed to produce high quality research </a:t>
            </a:r>
            <a:r>
              <a:rPr lang="en-GB" sz="1200" i="1" kern="1200" dirty="0">
                <a:solidFill>
                  <a:schemeClr val="tx1"/>
                </a:solidFill>
                <a:effectLst/>
                <a:latin typeface="Arial" pitchFamily="34" charset="0"/>
                <a:ea typeface="MS PGothic" panose="020B0600070205080204" pitchFamily="34" charset="-128"/>
                <a:cs typeface="Arial" pitchFamily="34" charset="0"/>
              </a:rPr>
              <a:t>and</a:t>
            </a:r>
            <a:r>
              <a:rPr lang="en-GB" sz="1200" kern="1200" dirty="0">
                <a:solidFill>
                  <a:schemeClr val="tx1"/>
                </a:solidFill>
                <a:effectLst/>
                <a:latin typeface="Arial" pitchFamily="34" charset="0"/>
                <a:ea typeface="MS PGothic" panose="020B0600070205080204" pitchFamily="34" charset="-128"/>
                <a:cs typeface="Arial" pitchFamily="34" charset="0"/>
              </a:rPr>
              <a:t> research uptake in policy and practice. Feedback from various partners highlighted an ideal </a:t>
            </a:r>
            <a:r>
              <a:rPr lang="en-GB" sz="1200" i="1" kern="1200" dirty="0">
                <a:solidFill>
                  <a:schemeClr val="tx1"/>
                </a:solidFill>
                <a:effectLst/>
                <a:latin typeface="Arial" pitchFamily="34" charset="0"/>
                <a:ea typeface="MS PGothic" panose="020B0600070205080204" pitchFamily="34" charset="-128"/>
                <a:cs typeface="Arial" pitchFamily="34" charset="0"/>
              </a:rPr>
              <a:t>minimum </a:t>
            </a:r>
            <a:r>
              <a:rPr lang="en-GB" sz="1200" kern="1200" dirty="0">
                <a:solidFill>
                  <a:schemeClr val="tx1"/>
                </a:solidFill>
                <a:effectLst/>
                <a:latin typeface="Arial" pitchFamily="34" charset="0"/>
                <a:ea typeface="MS PGothic" panose="020B0600070205080204" pitchFamily="34" charset="-128"/>
                <a:cs typeface="Arial" pitchFamily="34" charset="0"/>
              </a:rPr>
              <a:t>of four years. That being said, project proposal developers need to think about and work towards impact throughout the project and not just once results have been produced (i.e. likely to be very close to the end of the project). Similarly, implementation- and policy-focused projects should count with five and eight years respectively as a minimum threshold to result in sustainable and significant impact.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In order to achieve longer-lasting contribution, projects need time to actively engage and consult with the wider community of practice and affected local stakeholders, share results as they emerge and take on new lessons learnt from elsewhere.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Calls need to encourage consortia to include partners that are likely to contribute to the achievement of impact (e.g. practitioners, policy and government partners), and the use of approaches, methods and tools (e.g. co-design, co-production, experiential learning) that are likely to lead to uptake of project findings.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Funders and project proposal developers need to have clarity over their broad desired results and impact but ideally there should be a degree of flexibility on </a:t>
            </a:r>
            <a:r>
              <a:rPr lang="en-GB" sz="1200" i="1" kern="1200" dirty="0">
                <a:solidFill>
                  <a:schemeClr val="tx1"/>
                </a:solidFill>
                <a:effectLst/>
                <a:latin typeface="Arial" pitchFamily="34" charset="0"/>
                <a:ea typeface="MS PGothic" panose="020B0600070205080204" pitchFamily="34" charset="-128"/>
                <a:cs typeface="Arial" pitchFamily="34" charset="0"/>
              </a:rPr>
              <a:t>how</a:t>
            </a:r>
            <a:r>
              <a:rPr lang="en-GB" sz="1200" kern="1200" dirty="0">
                <a:solidFill>
                  <a:schemeClr val="tx1"/>
                </a:solidFill>
                <a:effectLst/>
                <a:latin typeface="Arial" pitchFamily="34" charset="0"/>
                <a:ea typeface="MS PGothic" panose="020B0600070205080204" pitchFamily="34" charset="-128"/>
                <a:cs typeface="Arial" pitchFamily="34" charset="0"/>
              </a:rPr>
              <a:t> the results can be achieved and how responsive implementers can be to windows of opportunity. This is closely tied to issues of </a:t>
            </a:r>
            <a:r>
              <a:rPr lang="en-GB" sz="1200" b="1" kern="1200" dirty="0">
                <a:solidFill>
                  <a:schemeClr val="tx1"/>
                </a:solidFill>
                <a:effectLst/>
                <a:latin typeface="Arial" pitchFamily="34" charset="0"/>
                <a:ea typeface="MS PGothic" panose="020B0600070205080204" pitchFamily="34" charset="-128"/>
                <a:cs typeface="Arial" pitchFamily="34" charset="0"/>
              </a:rPr>
              <a:t>adaptive management</a:t>
            </a:r>
            <a:r>
              <a:rPr lang="en-GB" sz="1200" kern="1200" dirty="0">
                <a:solidFill>
                  <a:schemeClr val="tx1"/>
                </a:solidFill>
                <a:effectLst/>
                <a:latin typeface="Arial" pitchFamily="34" charset="0"/>
                <a:ea typeface="MS PGothic" panose="020B0600070205080204" pitchFamily="34" charset="-128"/>
                <a:cs typeface="Arial" pitchFamily="34" charset="0"/>
              </a:rPr>
              <a:t> and the design of M&amp;E and learning systems. In addition, maintaining open lines of communication and building a relationship of trust between funders and project implementers is critical in this respect.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a:spcBef>
                <a:spcPts val="363"/>
              </a:spcBef>
            </a:pPr>
            <a:endParaRPr lang="en-US" altLang="en-US" dirty="0"/>
          </a:p>
        </p:txBody>
      </p:sp>
      <p:sp>
        <p:nvSpPr>
          <p:cNvPr id="18434" name="Google Shape;241;p13:notes">
            <a:extLst>
              <a:ext uri="{FF2B5EF4-FFF2-40B4-BE49-F238E27FC236}">
                <a16:creationId xmlns:a16="http://schemas.microsoft.com/office/drawing/2014/main" id="{8886FD85-E2BE-3B40-9182-1332EEDBE2C0}"/>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272;g4937f3debf_6_54:notes">
            <a:extLst>
              <a:ext uri="{FF2B5EF4-FFF2-40B4-BE49-F238E27FC236}">
                <a16:creationId xmlns:a16="http://schemas.microsoft.com/office/drawing/2014/main" id="{8690C78A-BA31-1446-9F8D-FA53CB77BEC0}"/>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482" name="Google Shape;273;g4937f3debf_6_54:notes">
            <a:extLst>
              <a:ext uri="{FF2B5EF4-FFF2-40B4-BE49-F238E27FC236}">
                <a16:creationId xmlns:a16="http://schemas.microsoft.com/office/drawing/2014/main" id="{44C790DB-83EE-BD46-8243-8A9CD9B7F873}"/>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pPr>
            <a:r>
              <a:rPr lang="en-US" altLang="en-US" dirty="0"/>
              <a:t>though there is no blueprint (depends on individuals, orgs, size, etc.) we developed some guidance on what is useful to consider as you are planning to work in a consortium </a:t>
            </a:r>
          </a:p>
        </p:txBody>
      </p:sp>
      <p:sp>
        <p:nvSpPr>
          <p:cNvPr id="20483" name="Google Shape;274;g4937f3debf_6_54:notes">
            <a:extLst>
              <a:ext uri="{FF2B5EF4-FFF2-40B4-BE49-F238E27FC236}">
                <a16:creationId xmlns:a16="http://schemas.microsoft.com/office/drawing/2014/main" id="{08C9218A-C2AF-4547-97C5-2A59FDCAF950}"/>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D3A7706-605A-8643-BB0B-343F1C7333B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279;p15:notes">
            <a:extLst>
              <a:ext uri="{FF2B5EF4-FFF2-40B4-BE49-F238E27FC236}">
                <a16:creationId xmlns:a16="http://schemas.microsoft.com/office/drawing/2014/main" id="{A6A31E3C-A722-0644-9806-2F04C9BB79BE}"/>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
        <p:nvSpPr>
          <p:cNvPr id="22530" name="Google Shape;280;p15:notes">
            <a:extLst>
              <a:ext uri="{FF2B5EF4-FFF2-40B4-BE49-F238E27FC236}">
                <a16:creationId xmlns:a16="http://schemas.microsoft.com/office/drawing/2014/main" id="{4C364218-3E46-064B-A359-3AFD8E2B81BC}"/>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r>
              <a:rPr lang="en-GB" sz="1200" b="1" kern="1200" dirty="0">
                <a:solidFill>
                  <a:schemeClr val="tx1"/>
                </a:solidFill>
                <a:effectLst/>
                <a:latin typeface="Arial" pitchFamily="34" charset="0"/>
                <a:ea typeface="MS PGothic" panose="020B0600070205080204" pitchFamily="34" charset="-128"/>
                <a:cs typeface="Arial" pitchFamily="34" charset="0"/>
              </a:rPr>
              <a:t>What are key challenges?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Proposal writing processes are often unfunded and confined to tight timeframes. Consequently, many organisations are not in the position to contribute adequate resources (time, funds, “mental space”) to participate effectively in proposal development processes (e.g. to meet face-to-face to plan activities, etc.) and therefore this relies on the expertise and capacity of the initiating partner organisations.</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The process of designing and forming a consortium generally takes place in the context of uncertainty as to whether the proposal will actually be successful. This means that proposals are often put together under pressure, by a limited set of partners (or individuals) who can set time aside, without paying adequate attention to a number of critical elements that will lay a solid base for the development and implementation of a programme/project (see below).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A highly competitive process can place a burden on participating organisations, as some partners are competing with organisations within the same community of practice and therefore possibly undermining current or future collaboration within a certain thematic field.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The range of partners that project proposal developers select is often determined by the call for proposals. At times, this means that new partners are included without being clear about how they will collaborate effectively. Barriers between individuals from different cultural, disciplinary or language background might lead to the establishment of dysfunctional consortia if inadequate attention is paid to creating the pre-conditions for collaboration from an early stage.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Possible action</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r>
              <a:rPr lang="en-GB" sz="1200" b="0" kern="1200" dirty="0">
                <a:solidFill>
                  <a:schemeClr val="tx1"/>
                </a:solidFill>
                <a:effectLst/>
                <a:latin typeface="Arial" pitchFamily="34" charset="0"/>
                <a:ea typeface="MS PGothic" panose="020B0600070205080204" pitchFamily="34" charset="-128"/>
                <a:cs typeface="Arial" pitchFamily="34" charset="0"/>
              </a:rPr>
              <a:t>Under these circumstances, the composition of a consortium team and drafting of the initial proposal is a delicate process, which requires paying attention and jointly discussing and deciding on - among as many of the consortium partners as possible, ideally in a face-to-face setting - a number of factors.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panose="020B0604020202020204" pitchFamily="34" charset="0"/>
              <a:buChar char="•"/>
            </a:pPr>
            <a:r>
              <a:rPr lang="en-GB" sz="1200" kern="1200" dirty="0">
                <a:solidFill>
                  <a:schemeClr val="tx1"/>
                </a:solidFill>
                <a:effectLst/>
                <a:latin typeface="Arial" pitchFamily="34" charset="0"/>
                <a:ea typeface="MS PGothic" panose="020B0600070205080204" pitchFamily="34" charset="-128"/>
                <a:cs typeface="Arial" pitchFamily="34" charset="0"/>
              </a:rPr>
              <a:t>The</a:t>
            </a:r>
            <a:r>
              <a:rPr lang="en-GB" sz="1200" b="1" kern="1200" dirty="0">
                <a:solidFill>
                  <a:schemeClr val="tx1"/>
                </a:solidFill>
                <a:effectLst/>
                <a:latin typeface="Arial" pitchFamily="34" charset="0"/>
                <a:ea typeface="MS PGothic" panose="020B0600070205080204" pitchFamily="34" charset="-128"/>
                <a:cs typeface="Arial" pitchFamily="34" charset="0"/>
              </a:rPr>
              <a:t> development of a joint vision and formulation of key objectives </a:t>
            </a:r>
            <a:r>
              <a:rPr lang="en-GB" sz="1200" kern="1200" dirty="0">
                <a:solidFill>
                  <a:schemeClr val="tx1"/>
                </a:solidFill>
                <a:effectLst/>
                <a:latin typeface="Arial" pitchFamily="34" charset="0"/>
                <a:ea typeface="MS PGothic" panose="020B0600070205080204" pitchFamily="34" charset="-128"/>
                <a:cs typeface="Arial" pitchFamily="34" charset="0"/>
              </a:rPr>
              <a:t>should be soundly rooted in ongoing processes/practice and ideally be supported by a consultative process with the community of practice or project beneficiaries. The formulation of a theory of change can support teams to agree on their vision and underpinning strategic principles, assumptions and activities, and will support the project implementation process. While this step might be time consuming and challenging, it is an important prerequisite to effective working and learning in consortia. If the common vision is not ensured at the proposal writing stage, the consortium will have to return to this in the inception phase and might have to repeat the planning process to ensure all partners are on board.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panose="020B0604020202020204" pitchFamily="34" charset="0"/>
              <a:buChar char="•"/>
            </a:pPr>
            <a:r>
              <a:rPr lang="en-GB" sz="1200" b="1" kern="1200" dirty="0">
                <a:solidFill>
                  <a:schemeClr val="tx1"/>
                </a:solidFill>
                <a:effectLst/>
                <a:latin typeface="Arial" pitchFamily="34" charset="0"/>
                <a:ea typeface="MS PGothic" panose="020B0600070205080204" pitchFamily="34" charset="-128"/>
                <a:cs typeface="Arial" pitchFamily="34" charset="0"/>
              </a:rPr>
              <a:t>Clarity on expectations</a:t>
            </a:r>
            <a:r>
              <a:rPr lang="en-GB" sz="1200" kern="1200" dirty="0">
                <a:solidFill>
                  <a:schemeClr val="tx1"/>
                </a:solidFill>
                <a:effectLst/>
                <a:latin typeface="Arial" pitchFamily="34" charset="0"/>
                <a:ea typeface="MS PGothic" panose="020B0600070205080204" pitchFamily="34" charset="-128"/>
                <a:cs typeface="Arial" pitchFamily="34" charset="0"/>
              </a:rPr>
              <a:t>: It is critical to explore and discuss different partners’ expectations as early as possible, including around what partners would like to achieve (e.g. around desired impact), how they would </a:t>
            </a:r>
            <a:r>
              <a:rPr lang="en-GB" sz="1200" i="1" kern="1200" dirty="0">
                <a:solidFill>
                  <a:schemeClr val="tx1"/>
                </a:solidFill>
                <a:effectLst/>
                <a:latin typeface="Arial" pitchFamily="34" charset="0"/>
                <a:ea typeface="MS PGothic" panose="020B0600070205080204" pitchFamily="34" charset="-128"/>
                <a:cs typeface="Arial" pitchFamily="34" charset="0"/>
              </a:rPr>
              <a:t>expect </a:t>
            </a:r>
            <a:r>
              <a:rPr lang="en-GB" sz="1200" kern="1200" dirty="0">
                <a:solidFill>
                  <a:schemeClr val="tx1"/>
                </a:solidFill>
                <a:effectLst/>
                <a:latin typeface="Arial" pitchFamily="34" charset="0"/>
                <a:ea typeface="MS PGothic" panose="020B0600070205080204" pitchFamily="34" charset="-128"/>
                <a:cs typeface="Arial" pitchFamily="34" charset="0"/>
              </a:rPr>
              <a:t>and </a:t>
            </a:r>
            <a:r>
              <a:rPr lang="en-GB" sz="1200" i="1" kern="1200" dirty="0">
                <a:solidFill>
                  <a:schemeClr val="tx1"/>
                </a:solidFill>
                <a:effectLst/>
                <a:latin typeface="Arial" pitchFamily="34" charset="0"/>
                <a:ea typeface="MS PGothic" panose="020B0600070205080204" pitchFamily="34" charset="-128"/>
                <a:cs typeface="Arial" pitchFamily="34" charset="0"/>
              </a:rPr>
              <a:t>like</a:t>
            </a:r>
            <a:r>
              <a:rPr lang="en-GB" sz="1200" kern="1200" dirty="0">
                <a:solidFill>
                  <a:schemeClr val="tx1"/>
                </a:solidFill>
                <a:effectLst/>
                <a:latin typeface="Arial" pitchFamily="34" charset="0"/>
                <a:ea typeface="MS PGothic" panose="020B0600070205080204" pitchFamily="34" charset="-128"/>
                <a:cs typeface="Arial" pitchFamily="34" charset="0"/>
              </a:rPr>
              <a:t> the consortium to work, what they are prepared to commit to, what skills they bring to the partnership and what goes beyond their organisational niche, budgetary issues, etc. In addition, it’s a sound idea to discuss clearly as a group what being part of a consortium implies (e.g. commitment to working collaboratively and comparatively, the difference between working in single disciplinary teams versus multidisciplinary consortia) and the amount of additional time that partners will need to dedicate to the coordination and administrative aspects of the project.</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panose="020B0604020202020204" pitchFamily="34" charset="0"/>
              <a:buChar char="•"/>
            </a:pPr>
            <a:r>
              <a:rPr lang="en-GB" sz="1200" kern="1200" dirty="0">
                <a:solidFill>
                  <a:schemeClr val="tx1"/>
                </a:solidFill>
                <a:effectLst/>
                <a:latin typeface="Arial" pitchFamily="34" charset="0"/>
                <a:ea typeface="MS PGothic" panose="020B0600070205080204" pitchFamily="34" charset="-128"/>
                <a:cs typeface="Arial" pitchFamily="34" charset="0"/>
              </a:rPr>
              <a:t>It is key to define </a:t>
            </a:r>
            <a:r>
              <a:rPr lang="en-GB" sz="1200" b="1" kern="1200" dirty="0">
                <a:solidFill>
                  <a:schemeClr val="tx1"/>
                </a:solidFill>
                <a:effectLst/>
                <a:latin typeface="Arial" pitchFamily="34" charset="0"/>
                <a:ea typeface="MS PGothic" panose="020B0600070205080204" pitchFamily="34" charset="-128"/>
                <a:cs typeface="Arial" pitchFamily="34" charset="0"/>
              </a:rPr>
              <a:t>activities and a</a:t>
            </a:r>
            <a:r>
              <a:rPr lang="en-GB" sz="1200" kern="1200" dirty="0">
                <a:solidFill>
                  <a:schemeClr val="tx1"/>
                </a:solidFill>
                <a:effectLst/>
                <a:latin typeface="Arial" pitchFamily="34" charset="0"/>
                <a:ea typeface="MS PGothic" panose="020B0600070205080204" pitchFamily="34" charset="-128"/>
                <a:cs typeface="Arial" pitchFamily="34" charset="0"/>
              </a:rPr>
              <a:t> </a:t>
            </a:r>
            <a:r>
              <a:rPr lang="en-GB" sz="1200" b="1" kern="1200" dirty="0">
                <a:solidFill>
                  <a:schemeClr val="tx1"/>
                </a:solidFill>
                <a:effectLst/>
                <a:latin typeface="Arial" pitchFamily="34" charset="0"/>
                <a:ea typeface="MS PGothic" panose="020B0600070205080204" pitchFamily="34" charset="-128"/>
                <a:cs typeface="Arial" pitchFamily="34" charset="0"/>
              </a:rPr>
              <a:t>timeline</a:t>
            </a:r>
            <a:r>
              <a:rPr lang="en-GB" sz="1200" kern="1200" dirty="0">
                <a:solidFill>
                  <a:schemeClr val="tx1"/>
                </a:solidFill>
                <a:effectLst/>
                <a:latin typeface="Arial" pitchFamily="34" charset="0"/>
                <a:ea typeface="MS PGothic" panose="020B0600070205080204" pitchFamily="34" charset="-128"/>
                <a:cs typeface="Arial" pitchFamily="34" charset="0"/>
              </a:rPr>
              <a:t>, which should include learning activities, monitoring and evaluation elements, reporting requirements, knowledge management and engagement with the wider community of practice. Similarly,</a:t>
            </a:r>
            <a:r>
              <a:rPr lang="en-GB" sz="1200" b="1" kern="1200" dirty="0">
                <a:solidFill>
                  <a:schemeClr val="tx1"/>
                </a:solidFill>
                <a:effectLst/>
                <a:latin typeface="Arial" pitchFamily="34" charset="0"/>
                <a:ea typeface="MS PGothic" panose="020B0600070205080204" pitchFamily="34" charset="-128"/>
                <a:cs typeface="Arial" pitchFamily="34" charset="0"/>
              </a:rPr>
              <a:t> allocation of</a:t>
            </a:r>
            <a:r>
              <a:rPr lang="en-GB" sz="1200" kern="1200" dirty="0">
                <a:solidFill>
                  <a:schemeClr val="tx1"/>
                </a:solidFill>
                <a:effectLst/>
                <a:latin typeface="Arial" pitchFamily="34" charset="0"/>
                <a:ea typeface="MS PGothic" panose="020B0600070205080204" pitchFamily="34" charset="-128"/>
                <a:cs typeface="Arial" pitchFamily="34" charset="0"/>
              </a:rPr>
              <a:t> </a:t>
            </a:r>
            <a:r>
              <a:rPr lang="en-GB" sz="1200" b="1" kern="1200" dirty="0">
                <a:solidFill>
                  <a:schemeClr val="tx1"/>
                </a:solidFill>
                <a:effectLst/>
                <a:latin typeface="Arial" pitchFamily="34" charset="0"/>
                <a:ea typeface="MS PGothic" panose="020B0600070205080204" pitchFamily="34" charset="-128"/>
                <a:cs typeface="Arial" pitchFamily="34" charset="0"/>
              </a:rPr>
              <a:t>roles and responsibilities </a:t>
            </a:r>
            <a:r>
              <a:rPr lang="en-GB" sz="1200" kern="1200" dirty="0">
                <a:solidFill>
                  <a:schemeClr val="tx1"/>
                </a:solidFill>
                <a:effectLst/>
                <a:latin typeface="Arial" pitchFamily="34" charset="0"/>
                <a:ea typeface="MS PGothic" panose="020B0600070205080204" pitchFamily="34" charset="-128"/>
                <a:cs typeface="Arial" pitchFamily="34" charset="0"/>
              </a:rPr>
              <a:t>within the consortium, based on the range of skills, expectations and interests that different partners bring to the table, is a key step that needs to be discussed in the proposal development phase. Often, depending on the call for proposals, this detailed planning process can take place once the proposal has been awarded or as part of a proposal development grant (after approval of the concept note).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panose="020B0604020202020204" pitchFamily="34" charset="0"/>
              <a:buChar char="•"/>
            </a:pPr>
            <a:r>
              <a:rPr lang="en-GB" sz="1200" kern="1200" dirty="0">
                <a:solidFill>
                  <a:schemeClr val="tx1"/>
                </a:solidFill>
                <a:effectLst/>
                <a:latin typeface="Arial" pitchFamily="34" charset="0"/>
                <a:ea typeface="MS PGothic" panose="020B0600070205080204" pitchFamily="34" charset="-128"/>
                <a:cs typeface="Arial" pitchFamily="34" charset="0"/>
              </a:rPr>
              <a:t>In the proposal development stage, partners should hold the first round of discussions around the </a:t>
            </a:r>
            <a:r>
              <a:rPr lang="en-GB" sz="1200" b="1" kern="1200" dirty="0">
                <a:solidFill>
                  <a:schemeClr val="tx1"/>
                </a:solidFill>
                <a:effectLst/>
                <a:latin typeface="Arial" pitchFamily="34" charset="0"/>
                <a:ea typeface="MS PGothic" panose="020B0600070205080204" pitchFamily="34" charset="-128"/>
                <a:cs typeface="Arial" pitchFamily="34" charset="0"/>
              </a:rPr>
              <a:t>modality of collaboration</a:t>
            </a:r>
            <a:r>
              <a:rPr lang="en-GB" sz="1200" kern="1200" dirty="0">
                <a:solidFill>
                  <a:schemeClr val="tx1"/>
                </a:solidFill>
                <a:effectLst/>
                <a:latin typeface="Arial" pitchFamily="34" charset="0"/>
                <a:ea typeface="MS PGothic" panose="020B0600070205080204" pitchFamily="34" charset="-128"/>
                <a:cs typeface="Arial" pitchFamily="34" charset="0"/>
              </a:rPr>
              <a:t> (including ways of agreeing on project topic, focus, size, contents, roles) and consortium </a:t>
            </a:r>
            <a:r>
              <a:rPr lang="en-GB" sz="1200" b="1" kern="1200" dirty="0">
                <a:solidFill>
                  <a:schemeClr val="tx1"/>
                </a:solidFill>
                <a:effectLst/>
                <a:latin typeface="Arial" pitchFamily="34" charset="0"/>
                <a:ea typeface="MS PGothic" panose="020B0600070205080204" pitchFamily="34" charset="-128"/>
                <a:cs typeface="Arial" pitchFamily="34" charset="0"/>
              </a:rPr>
              <a:t>governance structure </a:t>
            </a:r>
            <a:r>
              <a:rPr lang="en-GB" sz="1200" kern="1200" dirty="0">
                <a:solidFill>
                  <a:schemeClr val="tx1"/>
                </a:solidFill>
                <a:effectLst/>
                <a:latin typeface="Arial" pitchFamily="34" charset="0"/>
                <a:ea typeface="MS PGothic" panose="020B0600070205080204" pitchFamily="34" charset="-128"/>
                <a:cs typeface="Arial" pitchFamily="34" charset="0"/>
              </a:rPr>
              <a:t>(including mechanisms designed to deal with internal conflict and tensions).  Developing a governance structure prior to implementation can help avoid misunderstandings and frustration within the consortium team later on. This can then be reviewed from time to time and adjusted as part of the adaptive programming cycle of the consortium.</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panose="020B0604020202020204" pitchFamily="34" charset="0"/>
              <a:buChar char="•"/>
            </a:pPr>
            <a:r>
              <a:rPr lang="en-GB" sz="1200" kern="1200" dirty="0">
                <a:solidFill>
                  <a:schemeClr val="tx1"/>
                </a:solidFill>
                <a:effectLst/>
                <a:latin typeface="Arial" pitchFamily="34" charset="0"/>
                <a:ea typeface="MS PGothic" panose="020B0600070205080204" pitchFamily="34" charset="-128"/>
                <a:cs typeface="Arial" pitchFamily="34" charset="0"/>
              </a:rPr>
              <a:t>A critical aspect in proposal development, which is often a source of tension between partners, is the negotiation around </a:t>
            </a:r>
            <a:r>
              <a:rPr lang="en-GB" sz="1200" b="1" kern="1200" dirty="0">
                <a:solidFill>
                  <a:schemeClr val="tx1"/>
                </a:solidFill>
                <a:effectLst/>
                <a:latin typeface="Arial" pitchFamily="34" charset="0"/>
                <a:ea typeface="MS PGothic" panose="020B0600070205080204" pitchFamily="34" charset="-128"/>
                <a:cs typeface="Arial" pitchFamily="34" charset="0"/>
              </a:rPr>
              <a:t>budgets</a:t>
            </a:r>
            <a:r>
              <a:rPr lang="en-GB" sz="1200" kern="1200" dirty="0">
                <a:solidFill>
                  <a:schemeClr val="tx1"/>
                </a:solidFill>
                <a:effectLst/>
                <a:latin typeface="Arial" pitchFamily="34" charset="0"/>
                <a:ea typeface="MS PGothic" panose="020B0600070205080204" pitchFamily="34" charset="-128"/>
                <a:cs typeface="Arial" pitchFamily="34" charset="0"/>
              </a:rPr>
              <a:t>. It is important that the lead organisation facilitates the budget discussion with all partners in a collegial and transparent manner, while ensuring that the resultant budget is realistic. Depending on the organisational structure, the project lead is often the budget holder, and therefore is responsible for effective project delivery of the overall consortium (depending on the its financial model). This can lead to tensions with other consortium partners, and it is important that these are resolved during the budget negotiations so as to ensure that the consortium members are clear of their roles and responsibilities, have a good understanding of the actual processes and feel able to implement their contribution within the available budget.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panose="020B0604020202020204" pitchFamily="34" charset="0"/>
              <a:buChar char="•"/>
            </a:pPr>
            <a:r>
              <a:rPr lang="en-GB" sz="1200" kern="1200" dirty="0">
                <a:solidFill>
                  <a:schemeClr val="tx1"/>
                </a:solidFill>
                <a:effectLst/>
                <a:latin typeface="Arial" pitchFamily="34" charset="0"/>
                <a:ea typeface="MS PGothic" panose="020B0600070205080204" pitchFamily="34" charset="-128"/>
                <a:cs typeface="Arial" pitchFamily="34" charset="0"/>
              </a:rPr>
              <a:t>Key issues to consider in the </a:t>
            </a:r>
            <a:r>
              <a:rPr lang="en-GB" sz="1200" b="1" kern="1200" dirty="0">
                <a:solidFill>
                  <a:schemeClr val="tx1"/>
                </a:solidFill>
                <a:effectLst/>
                <a:latin typeface="Arial" pitchFamily="34" charset="0"/>
                <a:ea typeface="MS PGothic" panose="020B0600070205080204" pitchFamily="34" charset="-128"/>
                <a:cs typeface="Arial" pitchFamily="34" charset="0"/>
              </a:rPr>
              <a:t>allocation of different budget lines</a:t>
            </a:r>
            <a:r>
              <a:rPr lang="en-GB" sz="1200" kern="1200" dirty="0">
                <a:solidFill>
                  <a:schemeClr val="tx1"/>
                </a:solidFill>
                <a:effectLst/>
                <a:latin typeface="Arial" pitchFamily="34" charset="0"/>
                <a:ea typeface="MS PGothic" panose="020B0600070205080204" pitchFamily="34" charset="-128"/>
                <a:cs typeface="Arial" pitchFamily="34" charset="0"/>
              </a:rPr>
              <a:t>, is ensuring sufficient funds are kept for face-to-face meetings (critical for initial relationship building and making progress in the work), and for M&amp;E, knowledge management and learning. It is also important to think about the proportion of full-time versus part-time staff to be included, as creating a large consortium with many people with a small proportion of time (e.g. less than 10%) allocated to the project often just adds to administrative and coordination burdens, while bringing little added value. The issue of sub-contracts with local partners (in the case of decentralised or mixed budget methods) should also be discussed openly, clarifying a range of expectations, from power issues to financial reporting. If the donor allows, a degree of flexibility in the budget should be maintained for responding to unexpected opportunities (e.g. tied to impact), to support synthesis, and allow adaptive programming to be implemented effectively.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457200" indent="-228600">
              <a:spcBef>
                <a:spcPts val="363"/>
              </a:spcBef>
              <a:buSzPts val="1400"/>
            </a:pPr>
            <a:endParaRPr lang="en-US" altLang="en-US" dirty="0"/>
          </a:p>
        </p:txBody>
      </p:sp>
      <p:sp>
        <p:nvSpPr>
          <p:cNvPr id="22531" name="Google Shape;281;p15:notes">
            <a:extLst>
              <a:ext uri="{FF2B5EF4-FFF2-40B4-BE49-F238E27FC236}">
                <a16:creationId xmlns:a16="http://schemas.microsoft.com/office/drawing/2014/main" id="{DA71676D-01A9-A541-A568-8D5713088980}"/>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5000"/>
              </a:lnSpc>
              <a:buClr>
                <a:srgbClr val="000000"/>
              </a:buClr>
              <a:buSzPts val="1400"/>
              <a:buFont typeface="Times New Roman" panose="02020603050405020304" pitchFamily="18" charset="0"/>
              <a:buNone/>
            </a:pPr>
            <a:fld id="{BA41C802-0895-2048-9A9F-D4B1F7C88A33}" type="slidenum">
              <a:rPr lang="en-US" altLang="en-US" sz="140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pPr>
                <a:lnSpc>
                  <a:spcPct val="95000"/>
                </a:lnSpc>
                <a:buClr>
                  <a:srgbClr val="000000"/>
                </a:buClr>
                <a:buSzPts val="1400"/>
                <a:buFont typeface="Times New Roman" panose="02020603050405020304" pitchFamily="18" charset="0"/>
                <a:buNone/>
              </a:pPr>
              <a:t>12</a:t>
            </a:fld>
            <a:endParaRPr lang="en-US" altLang="en-US" sz="1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13339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295;g4937f3debf_6_20:notes">
            <a:extLst>
              <a:ext uri="{FF2B5EF4-FFF2-40B4-BE49-F238E27FC236}">
                <a16:creationId xmlns:a16="http://schemas.microsoft.com/office/drawing/2014/main" id="{5811D7EF-8570-3647-9873-A7BD9E5CA233}"/>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578" name="Google Shape;296;g4937f3debf_6_20:notes">
            <a:extLst>
              <a:ext uri="{FF2B5EF4-FFF2-40B4-BE49-F238E27FC236}">
                <a16:creationId xmlns:a16="http://schemas.microsoft.com/office/drawing/2014/main" id="{C459AA80-0A11-5E49-98B1-841D26C931ED}"/>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pPr>
            <a:endParaRPr lang="en-US" altLang="en-US" dirty="0"/>
          </a:p>
        </p:txBody>
      </p:sp>
      <p:sp>
        <p:nvSpPr>
          <p:cNvPr id="24579" name="Google Shape;297;g4937f3debf_6_20:notes">
            <a:extLst>
              <a:ext uri="{FF2B5EF4-FFF2-40B4-BE49-F238E27FC236}">
                <a16:creationId xmlns:a16="http://schemas.microsoft.com/office/drawing/2014/main" id="{34DC5E69-87A6-2D43-A534-888E64C4DE64}"/>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Clr>
                <a:srgbClr val="000000"/>
              </a:buClr>
              <a:buSzPts val="1400"/>
              <a:buFont typeface="Times New Roman" panose="02020603050405020304" pitchFamily="18" charset="0"/>
              <a:buNone/>
            </a:pPr>
            <a:fld id="{ABC6CCF1-0135-FC4C-B199-7EA243672DFC}" type="slidenum">
              <a:rPr lang="en-US" altLang="en-US" smtClean="0"/>
              <a:pPr>
                <a:buClr>
                  <a:srgbClr val="000000"/>
                </a:buClr>
                <a:buSzPts val="1400"/>
                <a:buFont typeface="Times New Roman" panose="02020603050405020304" pitchFamily="18" charset="0"/>
                <a:buNone/>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279;p15:notes">
            <a:extLst>
              <a:ext uri="{FF2B5EF4-FFF2-40B4-BE49-F238E27FC236}">
                <a16:creationId xmlns:a16="http://schemas.microsoft.com/office/drawing/2014/main" id="{A6A31E3C-A722-0644-9806-2F04C9BB79BE}"/>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
        <p:nvSpPr>
          <p:cNvPr id="22530" name="Google Shape;280;p15:notes">
            <a:extLst>
              <a:ext uri="{FF2B5EF4-FFF2-40B4-BE49-F238E27FC236}">
                <a16:creationId xmlns:a16="http://schemas.microsoft.com/office/drawing/2014/main" id="{4C364218-3E46-064B-A359-3AFD8E2B81BC}"/>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r>
              <a:rPr lang="en-GB" sz="1200" b="1" kern="1200" dirty="0">
                <a:solidFill>
                  <a:schemeClr val="tx1"/>
                </a:solidFill>
                <a:effectLst/>
                <a:latin typeface="Arial" pitchFamily="34" charset="0"/>
                <a:ea typeface="MS PGothic" panose="020B0600070205080204" pitchFamily="34" charset="-128"/>
                <a:cs typeface="Arial" pitchFamily="34" charset="0"/>
              </a:rPr>
              <a:t>What are key challenges?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Consortia often include many new partners that have not worked together before, coming from a range of different disciplines, cultures, geographies and institutional mandates, making collaboration tricky, unless the building of trust is specifically invested in.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Relationship building is often overlooked and taken for granted, as focus is often exclusively placed on deliverables and achieving project goals and objectives.</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Large-scale transdisciplinary collaborations often comprise of partners that are geographically dispersed and span a number of countries and time-zones. Insensitive handling of this issue can undermine effective collaboration in teams.</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Unresolved conflict within teams can lead to the undermining of trust, weakened relationships and poor collaboration, ultimately resulting in less effective results and impact.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Possible action</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u="none" strike="noStrike" dirty="0">
                <a:effectLst/>
              </a:rPr>
              <a:t>During the inception phase of a project, it is important to start with </a:t>
            </a:r>
            <a:r>
              <a:rPr lang="en-GB" b="1" u="none" strike="noStrike" dirty="0">
                <a:effectLst/>
              </a:rPr>
              <a:t>confirming the vision, the desired impact, partners’ expectations </a:t>
            </a:r>
            <a:r>
              <a:rPr lang="en-GB" u="none" strike="noStrike" dirty="0">
                <a:effectLst/>
              </a:rPr>
              <a:t>and </a:t>
            </a:r>
            <a:r>
              <a:rPr lang="en-GB" b="1" u="none" strike="noStrike" dirty="0">
                <a:effectLst/>
              </a:rPr>
              <a:t>activities and processes</a:t>
            </a:r>
            <a:r>
              <a:rPr lang="en-GB" u="none" strike="noStrike" dirty="0">
                <a:effectLst/>
              </a:rPr>
              <a:t> for the coming years. As these discussions will invariably have linkages to the planning of budgets and time allocations, the beginning of a learning journey should ensure the establishment of sound partnership relations alongside the planning process. </a:t>
            </a:r>
            <a:endParaRPr lang="en-ZA" u="none" strike="noStrike" dirty="0">
              <a:effectLst/>
            </a:endParaRPr>
          </a:p>
          <a:p>
            <a:pPr marL="171450" lvl="0" indent="-171450">
              <a:buFont typeface="Arial"/>
              <a:buChar char="•"/>
            </a:pPr>
            <a:r>
              <a:rPr lang="en-GB" u="none" strike="noStrike" dirty="0">
                <a:effectLst/>
              </a:rPr>
              <a:t>Establishing a sound team, based on </a:t>
            </a:r>
            <a:r>
              <a:rPr lang="en-GB" b="1" u="none" strike="noStrike" dirty="0">
                <a:effectLst/>
              </a:rPr>
              <a:t>trust, ownership and team cohesion</a:t>
            </a:r>
            <a:r>
              <a:rPr lang="en-GB" u="none" strike="noStrike" dirty="0">
                <a:effectLst/>
              </a:rPr>
              <a:t>, is one of the most important investments that one can make at the beginning of a project, particularly if new partners that have not worked together before are involved. </a:t>
            </a:r>
            <a:endParaRPr lang="en-ZA" u="none" strike="noStrike" dirty="0">
              <a:effectLst/>
            </a:endParaRPr>
          </a:p>
          <a:p>
            <a:pPr marL="171450" lvl="0" indent="-171450">
              <a:buFont typeface="Arial"/>
              <a:buChar char="•"/>
            </a:pPr>
            <a:r>
              <a:rPr lang="en-GB" u="none" strike="noStrike" dirty="0">
                <a:effectLst/>
              </a:rPr>
              <a:t>The importance of </a:t>
            </a:r>
            <a:r>
              <a:rPr lang="en-GB" b="1" u="none" strike="noStrike" dirty="0">
                <a:effectLst/>
              </a:rPr>
              <a:t>face-to-face meetings</a:t>
            </a:r>
            <a:r>
              <a:rPr lang="en-GB" u="none" strike="noStrike" dirty="0">
                <a:effectLst/>
              </a:rPr>
              <a:t> has been acknowledged by many teams, and while often expensive and logistically challenging, it is an important investment to ensure sound working within the team. </a:t>
            </a:r>
            <a:endParaRPr lang="en-ZA" u="none" strike="noStrike" dirty="0">
              <a:effectLst/>
            </a:endParaRPr>
          </a:p>
          <a:p>
            <a:pPr marL="171450" lvl="0" indent="-171450">
              <a:buFont typeface="Arial"/>
              <a:buChar char="•"/>
            </a:pPr>
            <a:r>
              <a:rPr lang="en-GB" u="none" strike="noStrike" dirty="0">
                <a:effectLst/>
              </a:rPr>
              <a:t>At this stage, it is also advisable to</a:t>
            </a:r>
            <a:r>
              <a:rPr lang="en-GB" b="1" u="none" strike="noStrike" dirty="0">
                <a:effectLst/>
              </a:rPr>
              <a:t> co-develop the values upon which the collaboration</a:t>
            </a:r>
            <a:r>
              <a:rPr lang="en-GB" u="none" strike="noStrike" dirty="0">
                <a:effectLst/>
              </a:rPr>
              <a:t> between partners is built, e.g. respect for contributions, appreciation of differing perspectives, transparency within the team, etc. If these have been well-articulated they will not only provide a sound basis for collaboration, but will also facilitate processes of self-correction when tensions or conflicts arise. Subsequently, regular check-ins, maintenance and processes that support internal learning and reflection are critical for effectively working together, to achieve transdisciplinary learning and to draw on the diversity of knowledge of all project partners.</a:t>
            </a:r>
            <a:endParaRPr lang="en-ZA" u="none" strike="noStrike" dirty="0">
              <a:effectLst/>
            </a:endParaRPr>
          </a:p>
          <a:p>
            <a:pPr marL="171450" lvl="0" indent="-171450">
              <a:buFont typeface="Arial"/>
              <a:buChar char="•"/>
            </a:pPr>
            <a:r>
              <a:rPr lang="en-GB" sz="1200" u="none" strike="noStrike" kern="1200" dirty="0">
                <a:solidFill>
                  <a:schemeClr val="tx1"/>
                </a:solidFill>
                <a:effectLst/>
                <a:latin typeface="Arial" pitchFamily="34" charset="0"/>
                <a:ea typeface="MS PGothic" panose="020B0600070205080204" pitchFamily="34" charset="-128"/>
                <a:cs typeface="Arial" pitchFamily="34" charset="0"/>
              </a:rPr>
              <a:t>Building relationships and trust in a new team can be supported by the </a:t>
            </a:r>
            <a:r>
              <a:rPr lang="en-GB" sz="1200" b="1" u="none" strike="noStrike" kern="1200" dirty="0">
                <a:solidFill>
                  <a:schemeClr val="tx1"/>
                </a:solidFill>
                <a:effectLst/>
                <a:latin typeface="Arial" pitchFamily="34" charset="0"/>
                <a:ea typeface="MS PGothic" panose="020B0600070205080204" pitchFamily="34" charset="-128"/>
                <a:cs typeface="Arial" pitchFamily="34" charset="0"/>
              </a:rPr>
              <a:t>design of interactive and experiential learning processes</a:t>
            </a:r>
            <a:r>
              <a:rPr lang="en-GB" sz="1200" u="none" strike="noStrike" kern="1200" dirty="0">
                <a:solidFill>
                  <a:schemeClr val="tx1"/>
                </a:solidFill>
                <a:effectLst/>
                <a:latin typeface="Arial" pitchFamily="34" charset="0"/>
                <a:ea typeface="MS PGothic" panose="020B0600070205080204" pitchFamily="34" charset="-128"/>
                <a:cs typeface="Arial" pitchFamily="34" charset="0"/>
              </a:rPr>
              <a:t>  at regular intervals.  Designing these processes with the consortia members (or at least a delegated smaller team of partners) will strengthen ownership of these learning processes and allow for a vibrant design that addresses the learning agenda and focuses on project deliverables and contents.  </a:t>
            </a:r>
            <a:endParaRPr lang="en-ZA" sz="1200" u="none" strike="noStrike" kern="1200" dirty="0">
              <a:solidFill>
                <a:schemeClr val="tx1"/>
              </a:solidFill>
              <a:effectLst/>
              <a:latin typeface="Arial" pitchFamily="34" charset="0"/>
              <a:ea typeface="MS PGothic" panose="020B0600070205080204" pitchFamily="34" charset="-128"/>
              <a:cs typeface="Arial" pitchFamily="34" charset="0"/>
            </a:endParaRPr>
          </a:p>
          <a:p>
            <a:pPr marL="0" indent="0">
              <a:buFont typeface="Arial"/>
              <a:buNone/>
            </a:pP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457200" indent="-228600">
              <a:spcBef>
                <a:spcPts val="363"/>
              </a:spcBef>
              <a:buSzPts val="1400"/>
            </a:pPr>
            <a:endParaRPr lang="en-US" altLang="en-US" dirty="0"/>
          </a:p>
        </p:txBody>
      </p:sp>
      <p:sp>
        <p:nvSpPr>
          <p:cNvPr id="22531" name="Google Shape;281;p15:notes">
            <a:extLst>
              <a:ext uri="{FF2B5EF4-FFF2-40B4-BE49-F238E27FC236}">
                <a16:creationId xmlns:a16="http://schemas.microsoft.com/office/drawing/2014/main" id="{DA71676D-01A9-A541-A568-8D5713088980}"/>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5000"/>
              </a:lnSpc>
              <a:buClr>
                <a:srgbClr val="000000"/>
              </a:buClr>
              <a:buSzPts val="1400"/>
              <a:buFont typeface="Times New Roman" panose="02020603050405020304" pitchFamily="18" charset="0"/>
              <a:buNone/>
            </a:pPr>
            <a:fld id="{BA41C802-0895-2048-9A9F-D4B1F7C88A33}" type="slidenum">
              <a:rPr lang="en-US" altLang="en-US" sz="140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pPr>
                <a:lnSpc>
                  <a:spcPct val="95000"/>
                </a:lnSpc>
                <a:buClr>
                  <a:srgbClr val="000000"/>
                </a:buClr>
                <a:buSzPts val="1400"/>
                <a:buFont typeface="Times New Roman" panose="02020603050405020304" pitchFamily="18" charset="0"/>
                <a:buNone/>
              </a:pPr>
              <a:t>14</a:t>
            </a:fld>
            <a:endParaRPr lang="en-US" altLang="en-US" sz="1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58429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295;g4937f3debf_6_20:notes">
            <a:extLst>
              <a:ext uri="{FF2B5EF4-FFF2-40B4-BE49-F238E27FC236}">
                <a16:creationId xmlns:a16="http://schemas.microsoft.com/office/drawing/2014/main" id="{5811D7EF-8570-3647-9873-A7BD9E5CA233}"/>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578" name="Google Shape;296;g4937f3debf_6_20:notes">
            <a:extLst>
              <a:ext uri="{FF2B5EF4-FFF2-40B4-BE49-F238E27FC236}">
                <a16:creationId xmlns:a16="http://schemas.microsoft.com/office/drawing/2014/main" id="{C459AA80-0A11-5E49-98B1-841D26C931ED}"/>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pPr>
            <a:endParaRPr lang="en-US" altLang="en-US"/>
          </a:p>
        </p:txBody>
      </p:sp>
      <p:sp>
        <p:nvSpPr>
          <p:cNvPr id="24579" name="Google Shape;297;g4937f3debf_6_20:notes">
            <a:extLst>
              <a:ext uri="{FF2B5EF4-FFF2-40B4-BE49-F238E27FC236}">
                <a16:creationId xmlns:a16="http://schemas.microsoft.com/office/drawing/2014/main" id="{34DC5E69-87A6-2D43-A534-888E64C4DE64}"/>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Clr>
                <a:srgbClr val="000000"/>
              </a:buClr>
              <a:buSzPts val="1400"/>
              <a:buFont typeface="Times New Roman" panose="02020603050405020304" pitchFamily="18" charset="0"/>
              <a:buNone/>
            </a:pPr>
            <a:fld id="{ABC6CCF1-0135-FC4C-B199-7EA243672DFC}" type="slidenum">
              <a:rPr lang="en-US" altLang="en-US" smtClean="0"/>
              <a:pPr>
                <a:buClr>
                  <a:srgbClr val="000000"/>
                </a:buClr>
                <a:buSzPts val="1400"/>
                <a:buFont typeface="Times New Roman" panose="02020603050405020304" pitchFamily="18" charset="0"/>
                <a:buNone/>
              </a:pPr>
              <a:t>15</a:t>
            </a:fld>
            <a:endParaRPr lang="en-US" altLang="en-US"/>
          </a:p>
        </p:txBody>
      </p:sp>
    </p:spTree>
    <p:extLst>
      <p:ext uri="{BB962C8B-B14F-4D97-AF65-F5344CB8AC3E}">
        <p14:creationId xmlns:p14="http://schemas.microsoft.com/office/powerpoint/2010/main" val="240321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279;p15:notes">
            <a:extLst>
              <a:ext uri="{FF2B5EF4-FFF2-40B4-BE49-F238E27FC236}">
                <a16:creationId xmlns:a16="http://schemas.microsoft.com/office/drawing/2014/main" id="{A6A31E3C-A722-0644-9806-2F04C9BB79BE}"/>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
        <p:nvSpPr>
          <p:cNvPr id="22530" name="Google Shape;280;p15:notes">
            <a:extLst>
              <a:ext uri="{FF2B5EF4-FFF2-40B4-BE49-F238E27FC236}">
                <a16:creationId xmlns:a16="http://schemas.microsoft.com/office/drawing/2014/main" id="{4C364218-3E46-064B-A359-3AFD8E2B81BC}"/>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r>
              <a:rPr lang="en-GB" sz="1200" b="1" kern="1200" dirty="0">
                <a:solidFill>
                  <a:schemeClr val="tx1"/>
                </a:solidFill>
                <a:effectLst/>
                <a:latin typeface="Arial" pitchFamily="34" charset="0"/>
                <a:ea typeface="MS PGothic" panose="020B0600070205080204" pitchFamily="34" charset="-128"/>
                <a:cs typeface="Arial" pitchFamily="34" charset="0"/>
              </a:rPr>
              <a:t>What are key challenges?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Large consortia comprise diverse teams that invariably bring together diverse personalities and styles of communicating, engaging and working. This poses challenges as it may lead to tensions and conflict, as well as delays tied to differences in style and the efforts required to address these. Jointly discussing and agreeing to a governance system that guides how the consortium works together is thus critical.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If the governance systems are not understood and embraced by all members of a consortium, internal tensions, distrust and conflict may arise. Governance principles sometimes only reflect the values and mechanisms that the lead organisation(s) or funder deem appropriate, and which are imposed on all partners within the consortium in a top down manner.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Collaboration can be undermined by rigid and inflexible governance or budget structures.</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Time zones, language preferences, varying access to virtual communication (including issues around internet speed, power stability, etc.) and issues of accessibility (e.g. transport, ability to obtain a visa for reaching a joint team meeting) can severely limit participation of certain partners. Often the lead organisation’s or funder’s assumptions and expectations may not necessarily hold in the context of less resourced partners or areas with less developed technical or organisational infrastructure.</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0" indent="0">
              <a:buFont typeface="Arial"/>
              <a:buNone/>
            </a:pP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Possible action</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Agreeing on the </a:t>
            </a:r>
            <a:r>
              <a:rPr lang="en-GB" sz="1200" b="1" kern="1200" dirty="0">
                <a:solidFill>
                  <a:schemeClr val="tx1"/>
                </a:solidFill>
                <a:effectLst/>
                <a:latin typeface="Arial" pitchFamily="34" charset="0"/>
                <a:ea typeface="MS PGothic" panose="020B0600070205080204" pitchFamily="34" charset="-128"/>
                <a:cs typeface="Arial" pitchFamily="34" charset="0"/>
              </a:rPr>
              <a:t>internal governance system</a:t>
            </a:r>
            <a:r>
              <a:rPr lang="en-GB" sz="1200" kern="1200" dirty="0">
                <a:solidFill>
                  <a:schemeClr val="tx1"/>
                </a:solidFill>
                <a:effectLst/>
                <a:latin typeface="Arial" pitchFamily="34" charset="0"/>
                <a:ea typeface="MS PGothic" panose="020B0600070205080204" pitchFamily="34" charset="-128"/>
                <a:cs typeface="Arial" pitchFamily="34" charset="0"/>
              </a:rPr>
              <a:t> and </a:t>
            </a:r>
            <a:r>
              <a:rPr lang="en-GB" sz="1200" b="1" kern="1200" dirty="0">
                <a:solidFill>
                  <a:schemeClr val="tx1"/>
                </a:solidFill>
                <a:effectLst/>
                <a:latin typeface="Arial" pitchFamily="34" charset="0"/>
                <a:ea typeface="MS PGothic" panose="020B0600070205080204" pitchFamily="34" charset="-128"/>
                <a:cs typeface="Arial" pitchFamily="34" charset="0"/>
              </a:rPr>
              <a:t>principles of collaboration</a:t>
            </a:r>
            <a:r>
              <a:rPr lang="en-GB" sz="1200" kern="1200" dirty="0">
                <a:solidFill>
                  <a:schemeClr val="tx1"/>
                </a:solidFill>
                <a:effectLst/>
                <a:latin typeface="Arial" pitchFamily="34" charset="0"/>
                <a:ea typeface="MS PGothic" panose="020B0600070205080204" pitchFamily="34" charset="-128"/>
                <a:cs typeface="Arial" pitchFamily="34" charset="0"/>
              </a:rPr>
              <a:t> in a transparent, collaborative way is critical to establish a shared modality of working together synergistically. It is important to discuss how decision making will be undertaken, responsibilities shared, accountability and transparency ensured, processes of reflection and learning integrated, etc. While it is important that all partners have ownership of the overall process, and are clear about their level and way of engagement, the degree of formalisation of such agreements (e.g. through a written partnership agreement, an MoU, verbal agreement) is up to individual consortia.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b="1" kern="1200" dirty="0">
                <a:solidFill>
                  <a:schemeClr val="tx1"/>
                </a:solidFill>
                <a:effectLst/>
                <a:latin typeface="Arial" pitchFamily="34" charset="0"/>
                <a:ea typeface="MS PGothic" panose="020B0600070205080204" pitchFamily="34" charset="-128"/>
                <a:cs typeface="Arial" pitchFamily="34" charset="0"/>
              </a:rPr>
              <a:t>Working styles and cultures</a:t>
            </a:r>
            <a:r>
              <a:rPr lang="en-GB" sz="1200" kern="1200" dirty="0">
                <a:solidFill>
                  <a:schemeClr val="tx1"/>
                </a:solidFill>
                <a:effectLst/>
                <a:latin typeface="Arial" pitchFamily="34" charset="0"/>
                <a:ea typeface="MS PGothic" panose="020B0600070205080204" pitchFamily="34" charset="-128"/>
                <a:cs typeface="Arial" pitchFamily="34" charset="0"/>
              </a:rPr>
              <a:t>: While creating an environment in the team that appreciates this diversity and surfaces and supports these different styles is important, one should also not be naive about the additional time and effort such dedicated processes require. This should therefore be a consideration when it comes to deciding and committing on a project’s deliverables, as levels of ambition need to be realistic and correlated to the constraints imposed by the partnership. At the same time, it may be necessary to discuss minimum requirements and standards for effective collaboration (e.g. relating to response timeframes, delivery of cross-partner outputs, rules around authorship), which can be formalised in a partnership agreement.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b="1" kern="1200" dirty="0">
                <a:solidFill>
                  <a:schemeClr val="tx1"/>
                </a:solidFill>
                <a:effectLst/>
                <a:latin typeface="Arial" pitchFamily="34" charset="0"/>
                <a:ea typeface="MS PGothic" panose="020B0600070205080204" pitchFamily="34" charset="-128"/>
                <a:cs typeface="Arial" pitchFamily="34" charset="0"/>
              </a:rPr>
              <a:t>Geographical disparities</a:t>
            </a:r>
            <a:r>
              <a:rPr lang="en-GB" sz="1200" kern="1200" dirty="0">
                <a:solidFill>
                  <a:schemeClr val="tx1"/>
                </a:solidFill>
                <a:effectLst/>
                <a:latin typeface="Arial" pitchFamily="34" charset="0"/>
                <a:ea typeface="MS PGothic" panose="020B0600070205080204" pitchFamily="34" charset="-128"/>
                <a:cs typeface="Arial" pitchFamily="34" charset="0"/>
              </a:rPr>
              <a:t>: It is critical to consider the limitations posed by different time zones, languages, varying access to virtual communication and issues of accessibility when planning for effective collaboration. It is advisable to openly discuss the power differentials that arise as a result of geographical factors (e.g. north-south, English- versus French-speaking partners) and to address these specifically, e.g. by providing additional support to certain partner. Once again, such considerations are important when committing to certain deliverables and processes, to ensure the project is being realistic with respect to what can be achieved by its partners.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b="1" kern="1200" dirty="0">
                <a:solidFill>
                  <a:schemeClr val="tx1"/>
                </a:solidFill>
                <a:effectLst/>
                <a:latin typeface="Arial" pitchFamily="34" charset="0"/>
                <a:ea typeface="MS PGothic" panose="020B0600070205080204" pitchFamily="34" charset="-128"/>
                <a:cs typeface="Arial" pitchFamily="34" charset="0"/>
              </a:rPr>
              <a:t>Conflict management</a:t>
            </a:r>
            <a:r>
              <a:rPr lang="en-GB" sz="1200" kern="1200" dirty="0">
                <a:solidFill>
                  <a:schemeClr val="tx1"/>
                </a:solidFill>
                <a:effectLst/>
                <a:latin typeface="Arial" pitchFamily="34" charset="0"/>
                <a:ea typeface="MS PGothic" panose="020B0600070205080204" pitchFamily="34" charset="-128"/>
                <a:cs typeface="Arial" pitchFamily="34" charset="0"/>
              </a:rPr>
              <a:t>: When working in consortia, it is important to establish mechanisms for surfacing and managing tensions and conflict in the team as early as possible, such as through integrating reflection processes and implementing regular health-checks that will allow consortium members to express any frustrations they may have. If conflicts are not addressed they can seriously hamper the ability of a consortium to work effectively, and to create synergies between different types of knowledge. These processes provide an excellent opportunity for learning from crises, conflict and failure – addressing the challenges in innovative and effective ways - and for adaptive management.</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In the course of the lifetime of the consortium, it is important to </a:t>
            </a:r>
            <a:r>
              <a:rPr lang="en-GB" sz="1200" b="1" kern="1200" dirty="0">
                <a:solidFill>
                  <a:schemeClr val="tx1"/>
                </a:solidFill>
                <a:effectLst/>
                <a:latin typeface="Arial" pitchFamily="34" charset="0"/>
                <a:ea typeface="MS PGothic" panose="020B0600070205080204" pitchFamily="34" charset="-128"/>
                <a:cs typeface="Arial" pitchFamily="34" charset="0"/>
              </a:rPr>
              <a:t>regularly reflect on these principles and processes of collaboration</a:t>
            </a:r>
            <a:r>
              <a:rPr lang="en-GB" sz="1200" kern="1200" dirty="0">
                <a:solidFill>
                  <a:schemeClr val="tx1"/>
                </a:solidFill>
                <a:effectLst/>
                <a:latin typeface="Arial" pitchFamily="34" charset="0"/>
                <a:ea typeface="MS PGothic" panose="020B0600070205080204" pitchFamily="34" charset="-128"/>
                <a:cs typeface="Arial" pitchFamily="34" charset="0"/>
              </a:rPr>
              <a:t> and to jointly tweak and adjust them as needed.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457200" indent="-228600">
              <a:spcBef>
                <a:spcPts val="363"/>
              </a:spcBef>
              <a:buSzPts val="1400"/>
            </a:pPr>
            <a:endParaRPr lang="en-US" altLang="en-US" dirty="0"/>
          </a:p>
        </p:txBody>
      </p:sp>
      <p:sp>
        <p:nvSpPr>
          <p:cNvPr id="22531" name="Google Shape;281;p15:notes">
            <a:extLst>
              <a:ext uri="{FF2B5EF4-FFF2-40B4-BE49-F238E27FC236}">
                <a16:creationId xmlns:a16="http://schemas.microsoft.com/office/drawing/2014/main" id="{DA71676D-01A9-A541-A568-8D5713088980}"/>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5000"/>
              </a:lnSpc>
              <a:buClr>
                <a:srgbClr val="000000"/>
              </a:buClr>
              <a:buSzPts val="1400"/>
              <a:buFont typeface="Times New Roman" panose="02020603050405020304" pitchFamily="18" charset="0"/>
              <a:buNone/>
            </a:pPr>
            <a:fld id="{BA41C802-0895-2048-9A9F-D4B1F7C88A33}" type="slidenum">
              <a:rPr lang="en-US" altLang="en-US" sz="140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pPr>
                <a:lnSpc>
                  <a:spcPct val="95000"/>
                </a:lnSpc>
                <a:buClr>
                  <a:srgbClr val="000000"/>
                </a:buClr>
                <a:buSzPts val="1400"/>
                <a:buFont typeface="Times New Roman" panose="02020603050405020304" pitchFamily="18" charset="0"/>
                <a:buNone/>
              </a:pPr>
              <a:t>16</a:t>
            </a:fld>
            <a:endParaRPr lang="en-US" altLang="en-US" sz="1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80307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295;g4937f3debf_6_20:notes">
            <a:extLst>
              <a:ext uri="{FF2B5EF4-FFF2-40B4-BE49-F238E27FC236}">
                <a16:creationId xmlns:a16="http://schemas.microsoft.com/office/drawing/2014/main" id="{5811D7EF-8570-3647-9873-A7BD9E5CA233}"/>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578" name="Google Shape;296;g4937f3debf_6_20:notes">
            <a:extLst>
              <a:ext uri="{FF2B5EF4-FFF2-40B4-BE49-F238E27FC236}">
                <a16:creationId xmlns:a16="http://schemas.microsoft.com/office/drawing/2014/main" id="{C459AA80-0A11-5E49-98B1-841D26C931ED}"/>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pPr>
            <a:endParaRPr lang="en-US" altLang="en-US"/>
          </a:p>
        </p:txBody>
      </p:sp>
      <p:sp>
        <p:nvSpPr>
          <p:cNvPr id="24579" name="Google Shape;297;g4937f3debf_6_20:notes">
            <a:extLst>
              <a:ext uri="{FF2B5EF4-FFF2-40B4-BE49-F238E27FC236}">
                <a16:creationId xmlns:a16="http://schemas.microsoft.com/office/drawing/2014/main" id="{34DC5E69-87A6-2D43-A534-888E64C4DE64}"/>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Clr>
                <a:srgbClr val="000000"/>
              </a:buClr>
              <a:buSzPts val="1400"/>
              <a:buFont typeface="Times New Roman" panose="02020603050405020304" pitchFamily="18" charset="0"/>
              <a:buNone/>
            </a:pPr>
            <a:fld id="{ABC6CCF1-0135-FC4C-B199-7EA243672DFC}" type="slidenum">
              <a:rPr lang="en-US" altLang="en-US" smtClean="0"/>
              <a:pPr>
                <a:buClr>
                  <a:srgbClr val="000000"/>
                </a:buClr>
                <a:buSzPts val="1400"/>
                <a:buFont typeface="Times New Roman" panose="02020603050405020304" pitchFamily="18" charset="0"/>
                <a:buNone/>
              </a:pPr>
              <a:t>17</a:t>
            </a:fld>
            <a:endParaRPr lang="en-US" altLang="en-US"/>
          </a:p>
        </p:txBody>
      </p:sp>
    </p:spTree>
    <p:extLst>
      <p:ext uri="{BB962C8B-B14F-4D97-AF65-F5344CB8AC3E}">
        <p14:creationId xmlns:p14="http://schemas.microsoft.com/office/powerpoint/2010/main" val="106713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279;p15:notes">
            <a:extLst>
              <a:ext uri="{FF2B5EF4-FFF2-40B4-BE49-F238E27FC236}">
                <a16:creationId xmlns:a16="http://schemas.microsoft.com/office/drawing/2014/main" id="{A6A31E3C-A722-0644-9806-2F04C9BB79BE}"/>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
        <p:nvSpPr>
          <p:cNvPr id="22530" name="Google Shape;280;p15:notes">
            <a:extLst>
              <a:ext uri="{FF2B5EF4-FFF2-40B4-BE49-F238E27FC236}">
                <a16:creationId xmlns:a16="http://schemas.microsoft.com/office/drawing/2014/main" id="{4C364218-3E46-064B-A359-3AFD8E2B81BC}"/>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r>
              <a:rPr lang="en-GB" sz="1200" kern="1200" dirty="0">
                <a:solidFill>
                  <a:schemeClr val="tx1"/>
                </a:solidFill>
                <a:effectLst/>
                <a:latin typeface="Arial" pitchFamily="34" charset="0"/>
                <a:ea typeface="MS PGothic" panose="020B0600070205080204" pitchFamily="34" charset="-128"/>
                <a:cs typeface="Arial" pitchFamily="34" charset="0"/>
              </a:rPr>
              <a:t>Promoting </a:t>
            </a:r>
            <a:r>
              <a:rPr lang="en-GB" sz="1200" b="1" kern="1200" dirty="0">
                <a:solidFill>
                  <a:schemeClr val="tx1"/>
                </a:solidFill>
                <a:effectLst/>
                <a:latin typeface="Arial" pitchFamily="34" charset="0"/>
                <a:ea typeface="MS PGothic" panose="020B0600070205080204" pitchFamily="34" charset="-128"/>
                <a:cs typeface="Arial" pitchFamily="34" charset="0"/>
              </a:rPr>
              <a:t>reflection and learning in transdisciplinary teams</a:t>
            </a:r>
            <a:r>
              <a:rPr lang="en-GB" sz="1200" kern="1200" dirty="0">
                <a:solidFill>
                  <a:schemeClr val="tx1"/>
                </a:solidFill>
                <a:effectLst/>
                <a:latin typeface="Arial" pitchFamily="34" charset="0"/>
                <a:ea typeface="MS PGothic" panose="020B0600070205080204" pitchFamily="34" charset="-128"/>
                <a:cs typeface="Arial" pitchFamily="34" charset="0"/>
              </a:rPr>
              <a:t> requires careful consideration. Project teams should consider carefully how they would best like to work in teams and facilitate learning within their consortium, and it is important to allow enough budget to accommodate these processes. Collaboration in diverse teams can be more time consuming than working with a single narrow focus. Maintaining sound working relationships within the consortium is crucial, and it is important to think about mechanisms that will allow the team to bring tensions or frustrations to the surface at an early stage, so that these can be effectively addressed by the team and active learning for all partners can be promoted. Building and caring for this trust and cohesion within the consortium will be the foundation of the ongoing collaboration and thus requires both a sound point of departure and regular maintenance.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i="1" kern="1200" dirty="0">
                <a:solidFill>
                  <a:schemeClr val="tx1"/>
                </a:solidFill>
                <a:effectLst/>
                <a:latin typeface="Arial" pitchFamily="34" charset="0"/>
                <a:ea typeface="MS PGothic" panose="020B0600070205080204" pitchFamily="34" charset="-128"/>
                <a:cs typeface="Arial" pitchFamily="34" charset="0"/>
              </a:rPr>
              <a:t>Once the proposal is awarded, it is important that the </a:t>
            </a:r>
            <a:r>
              <a:rPr lang="en-GB" sz="1200" b="1" i="1" kern="1200" dirty="0">
                <a:solidFill>
                  <a:schemeClr val="tx1"/>
                </a:solidFill>
                <a:effectLst/>
                <a:latin typeface="Arial" pitchFamily="34" charset="0"/>
                <a:ea typeface="MS PGothic" panose="020B0600070205080204" pitchFamily="34" charset="-128"/>
                <a:cs typeface="Arial" pitchFamily="34" charset="0"/>
              </a:rPr>
              <a:t>consortium actively manages interactions and engagements between all internal and external stakeholders</a:t>
            </a:r>
            <a:r>
              <a:rPr lang="en-GB" sz="1200" i="1" kern="1200" dirty="0">
                <a:solidFill>
                  <a:schemeClr val="tx1"/>
                </a:solidFill>
                <a:effectLst/>
                <a:latin typeface="Arial" pitchFamily="34" charset="0"/>
                <a:ea typeface="MS PGothic" panose="020B0600070205080204" pitchFamily="34" charset="-128"/>
                <a:cs typeface="Arial" pitchFamily="34" charset="0"/>
              </a:rPr>
              <a:t>. This process should be founded on the agreed transparent governance principles, and should actively promote learning and reflection cycles within the consortium – across disciplines and thematic themes. If necessary the ways of working within a consortium should be reviewed and adapted to allow more effective learning and ultimately implementation. It is crucial that conflicts within the consortium are addressed constructively and early on – to ensure learning can improve further planning and implementation.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What are key challenges?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Learning from failure is not always seen as a strength, but as a project weakness. This can prevent important lessons from surfacing and early course corrections from taking place.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Power struggles around influence and budgets can undermine effective reflection and learning in consortia.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Dealing with internal conflict can be challenging</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Hidden agendas</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Possible action</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Plan for and implement regular reflection sessions that will allow consortium members to express any frustrations they may have, to bring to the surface existing conflict and tensions.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lvl="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Plan and implement processes that will allow effective learning from crises, conflict and failure – addressing the challenges in innovative and effective ways.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171450" indent="-171450">
              <a:buFont typeface="Arial"/>
              <a:buChar char="•"/>
            </a:pPr>
            <a:r>
              <a:rPr lang="en-GB" sz="1200" kern="1200" dirty="0">
                <a:solidFill>
                  <a:schemeClr val="tx1"/>
                </a:solidFill>
                <a:effectLst/>
                <a:latin typeface="Arial" pitchFamily="34" charset="0"/>
                <a:ea typeface="MS PGothic" panose="020B0600070205080204" pitchFamily="34" charset="-128"/>
                <a:cs typeface="Arial" pitchFamily="34" charset="0"/>
              </a:rPr>
              <a:t>Ensure that the learning is documented and can influence adaptive programming.</a:t>
            </a:r>
            <a:r>
              <a:rPr lang="en-ZA" dirty="0">
                <a:effectLst/>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marL="457200" indent="-228600">
              <a:spcBef>
                <a:spcPts val="363"/>
              </a:spcBef>
              <a:buSzPts val="1400"/>
            </a:pPr>
            <a:endParaRPr lang="en-US" altLang="en-US" dirty="0"/>
          </a:p>
        </p:txBody>
      </p:sp>
      <p:sp>
        <p:nvSpPr>
          <p:cNvPr id="22531" name="Google Shape;281;p15:notes">
            <a:extLst>
              <a:ext uri="{FF2B5EF4-FFF2-40B4-BE49-F238E27FC236}">
                <a16:creationId xmlns:a16="http://schemas.microsoft.com/office/drawing/2014/main" id="{DA71676D-01A9-A541-A568-8D5713088980}"/>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5000"/>
              </a:lnSpc>
              <a:buClr>
                <a:srgbClr val="000000"/>
              </a:buClr>
              <a:buSzPts val="1400"/>
              <a:buFont typeface="Times New Roman" panose="02020603050405020304" pitchFamily="18" charset="0"/>
              <a:buNone/>
            </a:pPr>
            <a:fld id="{BA41C802-0895-2048-9A9F-D4B1F7C88A33}" type="slidenum">
              <a:rPr lang="en-US" altLang="en-US" sz="140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pPr>
                <a:lnSpc>
                  <a:spcPct val="95000"/>
                </a:lnSpc>
                <a:buClr>
                  <a:srgbClr val="000000"/>
                </a:buClr>
                <a:buSzPts val="1400"/>
                <a:buFont typeface="Times New Roman" panose="02020603050405020304" pitchFamily="18" charset="0"/>
                <a:buNone/>
              </a:pPr>
              <a:t>18</a:t>
            </a:fld>
            <a:endParaRPr lang="en-US" altLang="en-US" sz="1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76346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295;g4937f3debf_6_20:notes">
            <a:extLst>
              <a:ext uri="{FF2B5EF4-FFF2-40B4-BE49-F238E27FC236}">
                <a16:creationId xmlns:a16="http://schemas.microsoft.com/office/drawing/2014/main" id="{5811D7EF-8570-3647-9873-A7BD9E5CA233}"/>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4578" name="Google Shape;296;g4937f3debf_6_20:notes">
            <a:extLst>
              <a:ext uri="{FF2B5EF4-FFF2-40B4-BE49-F238E27FC236}">
                <a16:creationId xmlns:a16="http://schemas.microsoft.com/office/drawing/2014/main" id="{C459AA80-0A11-5E49-98B1-841D26C931ED}"/>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pPr>
            <a:endParaRPr lang="en-US" altLang="en-US" dirty="0"/>
          </a:p>
        </p:txBody>
      </p:sp>
      <p:sp>
        <p:nvSpPr>
          <p:cNvPr id="24579" name="Google Shape;297;g4937f3debf_6_20:notes">
            <a:extLst>
              <a:ext uri="{FF2B5EF4-FFF2-40B4-BE49-F238E27FC236}">
                <a16:creationId xmlns:a16="http://schemas.microsoft.com/office/drawing/2014/main" id="{34DC5E69-87A6-2D43-A534-888E64C4DE64}"/>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Clr>
                <a:srgbClr val="000000"/>
              </a:buClr>
              <a:buSzPts val="1400"/>
              <a:buFont typeface="Times New Roman" panose="02020603050405020304" pitchFamily="18" charset="0"/>
              <a:buNone/>
            </a:pPr>
            <a:fld id="{ABC6CCF1-0135-FC4C-B199-7EA243672DFC}" type="slidenum">
              <a:rPr lang="en-US" altLang="en-US" smtClean="0"/>
              <a:pPr>
                <a:buClr>
                  <a:srgbClr val="000000"/>
                </a:buClr>
                <a:buSzPts val="1400"/>
                <a:buFont typeface="Times New Roman" panose="02020603050405020304" pitchFamily="18" charset="0"/>
                <a:buNone/>
              </a:pPr>
              <a:t>19</a:t>
            </a:fld>
            <a:endParaRPr lang="en-US" altLang="en-US"/>
          </a:p>
        </p:txBody>
      </p:sp>
    </p:spTree>
    <p:extLst>
      <p:ext uri="{BB962C8B-B14F-4D97-AF65-F5344CB8AC3E}">
        <p14:creationId xmlns:p14="http://schemas.microsoft.com/office/powerpoint/2010/main" val="354107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This</a:t>
            </a:r>
            <a:r>
              <a:rPr lang="nl-NL" dirty="0"/>
              <a:t> </a:t>
            </a:r>
            <a:r>
              <a:rPr lang="nl-NL" dirty="0" err="1"/>
              <a:t>presentation</a:t>
            </a:r>
            <a:r>
              <a:rPr lang="nl-NL" dirty="0"/>
              <a:t> </a:t>
            </a:r>
            <a:r>
              <a:rPr lang="nl-NL" dirty="0" err="1"/>
              <a:t>will</a:t>
            </a:r>
            <a:r>
              <a:rPr lang="nl-NL" dirty="0"/>
              <a:t> show </a:t>
            </a:r>
            <a:r>
              <a:rPr lang="nl-NL" dirty="0" err="1"/>
              <a:t>the</a:t>
            </a:r>
            <a:r>
              <a:rPr lang="nl-NL" dirty="0"/>
              <a:t> </a:t>
            </a:r>
            <a:r>
              <a:rPr lang="nl-NL" dirty="0" err="1"/>
              <a:t>advantages</a:t>
            </a:r>
            <a:r>
              <a:rPr lang="nl-NL" dirty="0"/>
              <a:t> </a:t>
            </a:r>
            <a:r>
              <a:rPr lang="nl-NL" dirty="0" err="1"/>
              <a:t>and</a:t>
            </a:r>
            <a:r>
              <a:rPr lang="nl-NL" dirty="0"/>
              <a:t> </a:t>
            </a:r>
            <a:r>
              <a:rPr lang="nl-NL" dirty="0" err="1"/>
              <a:t>challenges</a:t>
            </a:r>
            <a:r>
              <a:rPr lang="nl-NL" dirty="0"/>
              <a:t> of </a:t>
            </a:r>
            <a:r>
              <a:rPr lang="nl-NL" dirty="0" err="1"/>
              <a:t>working</a:t>
            </a:r>
            <a:r>
              <a:rPr lang="nl-NL" dirty="0"/>
              <a:t> in consortia. It </a:t>
            </a:r>
            <a:r>
              <a:rPr lang="nl-NL" dirty="0" err="1"/>
              <a:t>will</a:t>
            </a:r>
            <a:r>
              <a:rPr lang="nl-NL" dirty="0"/>
              <a:t> </a:t>
            </a:r>
            <a:r>
              <a:rPr lang="nl-NL" dirty="0" err="1"/>
              <a:t>provide</a:t>
            </a:r>
            <a:r>
              <a:rPr lang="nl-NL" dirty="0"/>
              <a:t> </a:t>
            </a:r>
            <a:r>
              <a:rPr lang="nl-NL" dirty="0" err="1"/>
              <a:t>examples</a:t>
            </a:r>
            <a:r>
              <a:rPr lang="nl-NL" dirty="0"/>
              <a:t> </a:t>
            </a:r>
            <a:r>
              <a:rPr lang="nl-NL" dirty="0" err="1"/>
              <a:t>and</a:t>
            </a:r>
            <a:r>
              <a:rPr lang="nl-NL" dirty="0"/>
              <a:t> </a:t>
            </a:r>
            <a:r>
              <a:rPr lang="nl-NL" dirty="0" err="1"/>
              <a:t>learnings</a:t>
            </a:r>
            <a:r>
              <a:rPr lang="nl-NL" dirty="0"/>
              <a:t> of </a:t>
            </a:r>
            <a:r>
              <a:rPr lang="nl-NL" dirty="0" err="1"/>
              <a:t>what</a:t>
            </a:r>
            <a:r>
              <a:rPr lang="nl-NL" dirty="0"/>
              <a:t> is important </a:t>
            </a:r>
            <a:r>
              <a:rPr lang="nl-NL" dirty="0" err="1"/>
              <a:t>to</a:t>
            </a:r>
            <a:r>
              <a:rPr lang="nl-NL" dirty="0"/>
              <a:t> keep in mind </a:t>
            </a:r>
            <a:r>
              <a:rPr lang="nl-NL" dirty="0" err="1"/>
              <a:t>when</a:t>
            </a:r>
            <a:r>
              <a:rPr lang="nl-NL" dirty="0"/>
              <a:t> setting up a consortia on </a:t>
            </a:r>
            <a:r>
              <a:rPr lang="nl-NL" dirty="0" err="1"/>
              <a:t>climate</a:t>
            </a:r>
            <a:r>
              <a:rPr lang="nl-NL" dirty="0"/>
              <a:t> </a:t>
            </a:r>
            <a:r>
              <a:rPr lang="nl-NL" dirty="0" err="1"/>
              <a:t>resilience</a:t>
            </a:r>
            <a:r>
              <a:rPr lang="nl-NL" dirty="0"/>
              <a:t>. </a:t>
            </a:r>
          </a:p>
          <a:p>
            <a:endParaRPr lang="nl-NL" dirty="0"/>
          </a:p>
        </p:txBody>
      </p:sp>
      <p:sp>
        <p:nvSpPr>
          <p:cNvPr id="4" name="Tijdelijke aanduiding voor dianummer 3"/>
          <p:cNvSpPr>
            <a:spLocks noGrp="1"/>
          </p:cNvSpPr>
          <p:nvPr>
            <p:ph type="sldNum" sz="quarter" idx="5"/>
          </p:nvPr>
        </p:nvSpPr>
        <p:spPr/>
        <p:txBody>
          <a:bodyPr/>
          <a:lstStyle/>
          <a:p>
            <a:pPr>
              <a:defRPr/>
            </a:pPr>
            <a:fld id="{20771F6D-6538-3E43-8993-B938D4DD3459}" type="slidenum">
              <a:rPr lang="da-DK" altLang="en-US" smtClean="0"/>
              <a:pPr>
                <a:defRPr/>
              </a:pPr>
              <a:t>2</a:t>
            </a:fld>
            <a:endParaRPr lang="da-DK" altLang="en-US"/>
          </a:p>
        </p:txBody>
      </p:sp>
    </p:spTree>
    <p:extLst>
      <p:ext uri="{BB962C8B-B14F-4D97-AF65-F5344CB8AC3E}">
        <p14:creationId xmlns:p14="http://schemas.microsoft.com/office/powerpoint/2010/main" val="2328950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4235819-5814-C24A-A047-D3795A4C3DC7}"/>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F504C35B-3AFC-4641-BF06-82D35AE60631}"/>
              </a:ext>
            </a:extLst>
          </p:cNvPr>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200" b="1" kern="1200" dirty="0">
                <a:solidFill>
                  <a:schemeClr val="tx1"/>
                </a:solidFill>
                <a:effectLst/>
                <a:latin typeface="Arial" pitchFamily="34" charset="0"/>
                <a:ea typeface="MS PGothic" panose="020B0600070205080204" pitchFamily="34" charset="-128"/>
                <a:cs typeface="Arial" pitchFamily="34" charset="0"/>
              </a:rPr>
              <a:t>The legacy of a project </a:t>
            </a:r>
            <a:r>
              <a:rPr lang="en-GB" sz="1200" b="0" kern="1200" dirty="0">
                <a:solidFill>
                  <a:schemeClr val="tx1"/>
                </a:solidFill>
                <a:effectLst/>
                <a:latin typeface="Arial" pitchFamily="34" charset="0"/>
                <a:ea typeface="MS PGothic" panose="020B0600070205080204" pitchFamily="34" charset="-128"/>
                <a:cs typeface="Arial" pitchFamily="34" charset="0"/>
              </a:rPr>
              <a:t>is often two-fold and it is important to appreciate both aspects when doing the final stocktake and reflection within the consortium. </a:t>
            </a:r>
          </a:p>
          <a:p>
            <a:r>
              <a:rPr lang="en-GB" sz="1200" b="0" kern="1200" dirty="0">
                <a:solidFill>
                  <a:schemeClr val="tx1"/>
                </a:solidFill>
                <a:effectLst/>
                <a:latin typeface="Arial" pitchFamily="34" charset="0"/>
                <a:ea typeface="MS PGothic" panose="020B0600070205080204" pitchFamily="34" charset="-128"/>
                <a:cs typeface="Arial" pitchFamily="34" charset="0"/>
              </a:rPr>
              <a:t>On the one hand, the project has delivered some activities and processes and shared the results and lessons learnt on the specific areas with one or more </a:t>
            </a:r>
            <a:r>
              <a:rPr lang="en-GB" sz="1200" b="1" kern="1200" dirty="0">
                <a:solidFill>
                  <a:schemeClr val="tx1"/>
                </a:solidFill>
                <a:effectLst/>
                <a:latin typeface="Arial" pitchFamily="34" charset="0"/>
                <a:ea typeface="MS PGothic" panose="020B0600070205080204" pitchFamily="34" charset="-128"/>
                <a:cs typeface="Arial" pitchFamily="34" charset="0"/>
              </a:rPr>
              <a:t>communities of practice</a:t>
            </a:r>
            <a:r>
              <a:rPr lang="en-GB" sz="1200" b="0" kern="1200" dirty="0">
                <a:solidFill>
                  <a:schemeClr val="tx1"/>
                </a:solidFill>
                <a:effectLst/>
                <a:latin typeface="Arial" pitchFamily="34" charset="0"/>
                <a:ea typeface="MS PGothic" panose="020B0600070205080204" pitchFamily="34" charset="-128"/>
                <a:cs typeface="Arial" pitchFamily="34" charset="0"/>
              </a:rPr>
              <a:t>. This contribution can support the overall development of a specific field or process.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endParaRPr lang="en-GB"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But on the other hand, team members have benefited from capacity development in the course of the project - through effective learning and reflection processes, innovative approaches to transdisciplinary learning and working across disciplines and with a wide range of stakeholders. If this has been effective it may be the more profound contribution towards the existing capacity to address complex problems. These skills and capacities are not limited to a specific field and are often versatile in its use. </a:t>
            </a:r>
            <a:endParaRPr lang="en-US" altLang="en-US" dirty="0"/>
          </a:p>
        </p:txBody>
      </p:sp>
      <p:sp>
        <p:nvSpPr>
          <p:cNvPr id="26627" name="Slide Number Placeholder 3">
            <a:extLst>
              <a:ext uri="{FF2B5EF4-FFF2-40B4-BE49-F238E27FC236}">
                <a16:creationId xmlns:a16="http://schemas.microsoft.com/office/drawing/2014/main" id="{A72DBA06-4769-D64E-A844-42A0AB9770E7}"/>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AAB80D6-1E04-F549-BE0D-B0FAB701F5E3}" type="slidenum">
              <a:rPr lang="da-DK" altLang="en-US" smtClean="0"/>
              <a:pPr/>
              <a:t>20</a:t>
            </a:fld>
            <a:endParaRPr lang="da-D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8713AAFC-4DD5-9F40-8A06-CB4946E5BBAD}"/>
              </a:ext>
            </a:extLst>
          </p:cNvPr>
          <p:cNvSpPr>
            <a:spLocks noGrp="1" noRot="1" noChangeAspect="1" noChangeArrowheads="1" noTextEdit="1"/>
          </p:cNvSpPr>
          <p:nvPr>
            <p:ph type="sldImg"/>
          </p:nvPr>
        </p:nvSpPr>
        <p:spPr>
          <a:ln/>
        </p:spPr>
      </p:sp>
      <p:sp>
        <p:nvSpPr>
          <p:cNvPr id="6146" name="Notes Placeholder 2">
            <a:extLst>
              <a:ext uri="{FF2B5EF4-FFF2-40B4-BE49-F238E27FC236}">
                <a16:creationId xmlns:a16="http://schemas.microsoft.com/office/drawing/2014/main" id="{3AA18E02-A710-1C40-9167-8F26CA858AF8}"/>
              </a:ext>
            </a:extLst>
          </p:cNvPr>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Working in consortia is often a requirement to access funding for adaptation and resilience work. The idea is that by bringing diverse partners to the table, we are better able to integrate different perspectives and different types of expert knowledge. </a:t>
            </a:r>
          </a:p>
          <a:p>
            <a:endParaRPr lang="en-US" altLang="en-US" dirty="0"/>
          </a:p>
          <a:p>
            <a:r>
              <a:rPr lang="en-US" altLang="en-US" dirty="0"/>
              <a:t>Working in partnership like this, brings the opportunity to truly engage as partners, appreciating expert knowledge brought to the table. If we manage to work in a true partnership, appreciating all types of knowledge, we are able to co-produced new insights that will allow us to better plan and monitor strategies for action. </a:t>
            </a:r>
          </a:p>
          <a:p>
            <a:endParaRPr lang="en-US" altLang="en-US" dirty="0"/>
          </a:p>
          <a:p>
            <a:r>
              <a:rPr lang="en-US" altLang="en-US" dirty="0"/>
              <a:t>There are multiple examples of consortia work with regard to climate action, such as here on the slide are 1BC, BRACED and </a:t>
            </a:r>
            <a:r>
              <a:rPr lang="en-US" altLang="en-US" dirty="0" err="1"/>
              <a:t>PfR</a:t>
            </a:r>
            <a:r>
              <a:rPr lang="en-US" altLang="en-US" dirty="0"/>
              <a:t>. </a:t>
            </a:r>
          </a:p>
          <a:p>
            <a:endParaRPr lang="en-US" altLang="en-US" dirty="0"/>
          </a:p>
          <a:p>
            <a:r>
              <a:rPr lang="en-US" altLang="en-US" dirty="0"/>
              <a:t>However, working in partnership like this needs careful planning and management. In this presentation we will share some thoughts about what is important to plan for and work effectively in consortia.</a:t>
            </a:r>
          </a:p>
        </p:txBody>
      </p:sp>
      <p:sp>
        <p:nvSpPr>
          <p:cNvPr id="6147" name="Slide Number Placeholder 3">
            <a:extLst>
              <a:ext uri="{FF2B5EF4-FFF2-40B4-BE49-F238E27FC236}">
                <a16:creationId xmlns:a16="http://schemas.microsoft.com/office/drawing/2014/main" id="{2FB8A2E0-7F79-584B-86C1-C91A3536292B}"/>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1A7AEB-DFF8-C140-A6AE-F78C0FB6F35D}" type="slidenum">
              <a:rPr lang="da-DK" altLang="en-US" smtClean="0"/>
              <a:pPr/>
              <a:t>3</a:t>
            </a:fld>
            <a:endParaRPr lang="da-D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49CFD460-00F0-9A41-BBCF-0C51DD51DCD1}"/>
              </a:ext>
            </a:extLst>
          </p:cNvPr>
          <p:cNvSpPr>
            <a:spLocks noGrp="1" noRot="1" noChangeAspect="1" noChangeArrowheads="1" noTextEdit="1"/>
          </p:cNvSpPr>
          <p:nvPr>
            <p:ph type="sldImg"/>
          </p:nvPr>
        </p:nvSpPr>
        <p:spPr>
          <a:ln/>
        </p:spPr>
      </p:sp>
      <p:sp>
        <p:nvSpPr>
          <p:cNvPr id="8194" name="Notes Placeholder 2">
            <a:extLst>
              <a:ext uri="{FF2B5EF4-FFF2-40B4-BE49-F238E27FC236}">
                <a16:creationId xmlns:a16="http://schemas.microsoft.com/office/drawing/2014/main" id="{B032302F-FBC5-9646-B3E7-31C878ACE719}"/>
              </a:ext>
            </a:extLst>
          </p:cNvPr>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S PGothic" panose="020B0600070205080204" pitchFamily="34" charset="-128"/>
                <a:cs typeface="Arial" pitchFamily="34" charset="0"/>
              </a:rPr>
              <a:t>Linking learning and practice in a consortium is a continuous process that often integrates past learning from other processes whilst envisaging the consortium’s contribution far beyond the project timeframe.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itchFamily="34" charset="0"/>
              <a:ea typeface="MS PGothic" panose="020B0600070205080204" pitchFamily="34" charset="-128"/>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S PGothic" panose="020B0600070205080204" pitchFamily="34" charset="-128"/>
                <a:cs typeface="Arial" pitchFamily="34" charset="0"/>
              </a:rPr>
              <a:t>The ongoing work of communities of practice on certain aspects of climate change adaptation contribute to a body of knowledge that surpasses single programme/ project results and embraces all existing aspects from theory and practice.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itchFamily="34" charset="0"/>
              <a:ea typeface="MS PGothic" panose="020B0600070205080204" pitchFamily="34" charset="-128"/>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S PGothic" panose="020B0600070205080204" pitchFamily="34" charset="-128"/>
                <a:cs typeface="Arial" pitchFamily="34" charset="0"/>
              </a:rPr>
              <a:t>A consortium should have ongoing engagement with the wider discourse around the issues we focus upon in order to meaningfully contribute to a larger community of practice.</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endParaRPr lang="en-US" altLang="en-US" dirty="0"/>
          </a:p>
        </p:txBody>
      </p:sp>
      <p:sp>
        <p:nvSpPr>
          <p:cNvPr id="8195" name="Slide Number Placeholder 3">
            <a:extLst>
              <a:ext uri="{FF2B5EF4-FFF2-40B4-BE49-F238E27FC236}">
                <a16:creationId xmlns:a16="http://schemas.microsoft.com/office/drawing/2014/main" id="{8D9149D7-7DDA-3442-B882-85BA4A90E208}"/>
              </a:ext>
            </a:extLst>
          </p:cNvPr>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CCA450-55BA-FE45-9507-76506FB4EEE4}" type="slidenum">
              <a:rPr lang="da-DK" altLang="en-US" smtClean="0"/>
              <a:pPr/>
              <a:t>4</a:t>
            </a:fld>
            <a:endParaRPr lang="da-DK"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Arial" pitchFamily="34" charset="0"/>
                <a:ea typeface="MS PGothic" panose="020B0600070205080204" pitchFamily="34" charset="-128"/>
                <a:cs typeface="Arial" pitchFamily="34" charset="0"/>
              </a:rPr>
              <a:t>The term co-production has been interpreted in many different ways. In the context of this presentation, we use the term to describe the </a:t>
            </a:r>
            <a:r>
              <a:rPr lang="en-GB" sz="1200" b="1" kern="1200" dirty="0">
                <a:solidFill>
                  <a:schemeClr val="tx1"/>
                </a:solidFill>
                <a:latin typeface="Arial" pitchFamily="34" charset="0"/>
                <a:ea typeface="MS PGothic" panose="020B0600070205080204" pitchFamily="34" charset="-128"/>
                <a:cs typeface="Arial" pitchFamily="34" charset="0"/>
              </a:rPr>
              <a:t>process of sharing learning and producing new knowledge</a:t>
            </a:r>
            <a:r>
              <a:rPr lang="en-GB" sz="1200" kern="1200" dirty="0">
                <a:solidFill>
                  <a:schemeClr val="tx1"/>
                </a:solidFill>
                <a:latin typeface="Arial" pitchFamily="34" charset="0"/>
                <a:ea typeface="MS PGothic" panose="020B0600070205080204" pitchFamily="34" charset="-128"/>
                <a:cs typeface="Arial" pitchFamily="34" charset="0"/>
              </a:rPr>
              <a:t>, while engaging with diverse groups of knowledge holders.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Embracing complexity has been recognized as an important basis for addressing the challenges of our time, including especially the rising climate risks.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Working in large and diverse teams can help to advance understanding of systemic challenges, mobilise different types of knowledge, create synergies and develop appropriate responses.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However, working in partnership with a diversity of stakeholders and across disciplines, can be challenging.  Co-production of knowledge is a complex process and can often be frustrating to the partners, especially when they have to bridge different perspectives, values, types of knowledge, and ways of working.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overcome these challenges and effectively learn together partners should feel ownership of the process and its outcomes. </a:t>
            </a:r>
            <a:endParaRPr lang="en-ZA" dirty="0"/>
          </a:p>
          <a:p>
            <a:endParaRPr lang="en-US" dirty="0"/>
          </a:p>
        </p:txBody>
      </p:sp>
      <p:sp>
        <p:nvSpPr>
          <p:cNvPr id="4" name="Slide Number Placeholder 3"/>
          <p:cNvSpPr>
            <a:spLocks noGrp="1"/>
          </p:cNvSpPr>
          <p:nvPr>
            <p:ph type="sldNum" sz="quarter" idx="5"/>
          </p:nvPr>
        </p:nvSpPr>
        <p:spPr/>
        <p:txBody>
          <a:bodyPr/>
          <a:lstStyle/>
          <a:p>
            <a:pPr>
              <a:defRPr/>
            </a:pPr>
            <a:fld id="{20771F6D-6538-3E43-8993-B938D4DD3459}" type="slidenum">
              <a:rPr lang="da-DK" altLang="en-US" smtClean="0"/>
              <a:pPr>
                <a:defRPr/>
              </a:pPr>
              <a:t>5</a:t>
            </a:fld>
            <a:endParaRPr lang="da-DK" altLang="en-US"/>
          </a:p>
        </p:txBody>
      </p:sp>
    </p:spTree>
    <p:extLst>
      <p:ext uri="{BB962C8B-B14F-4D97-AF65-F5344CB8AC3E}">
        <p14:creationId xmlns:p14="http://schemas.microsoft.com/office/powerpoint/2010/main" val="40508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150;p6:notes">
            <a:extLst>
              <a:ext uri="{FF2B5EF4-FFF2-40B4-BE49-F238E27FC236}">
                <a16:creationId xmlns:a16="http://schemas.microsoft.com/office/drawing/2014/main" id="{FEA6523C-0857-5E41-8FB7-09A775C07CD0}"/>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buSzPts val="1400"/>
            </a:pPr>
            <a:r>
              <a:rPr lang="en-US" altLang="en-US" dirty="0"/>
              <a:t>When working in consortia we need to understand that there are several phases of working in consortia. Often partnerships are only considered in the implementation phase – and this can lead to conflict and lack of trust in the partnership. </a:t>
            </a:r>
          </a:p>
          <a:p>
            <a:pPr>
              <a:spcBef>
                <a:spcPts val="363"/>
              </a:spcBef>
              <a:buSzPts val="1400"/>
            </a:pPr>
            <a:endParaRPr lang="en-US" altLang="en-US" dirty="0"/>
          </a:p>
          <a:p>
            <a:pPr>
              <a:spcBef>
                <a:spcPts val="363"/>
              </a:spcBef>
              <a:buSzPts val="1400"/>
            </a:pPr>
            <a:r>
              <a:rPr lang="en-US" altLang="en-US" dirty="0"/>
              <a:t>In the following we will explore what to focus on in the following stages: </a:t>
            </a:r>
          </a:p>
          <a:p>
            <a:pPr marL="228600" indent="-228600">
              <a:spcBef>
                <a:spcPts val="363"/>
              </a:spcBef>
              <a:buSzPts val="1400"/>
              <a:buAutoNum type="arabicPeriod"/>
            </a:pPr>
            <a:r>
              <a:rPr lang="en-US" altLang="en-US" dirty="0"/>
              <a:t>Concept and proposal development stage</a:t>
            </a:r>
          </a:p>
          <a:p>
            <a:pPr marL="228600" indent="-228600">
              <a:spcBef>
                <a:spcPts val="363"/>
              </a:spcBef>
              <a:buSzPts val="1400"/>
              <a:buAutoNum type="arabicPeriod"/>
            </a:pPr>
            <a:r>
              <a:rPr lang="en-US" altLang="en-US" dirty="0"/>
              <a:t>Inception phase</a:t>
            </a:r>
          </a:p>
          <a:p>
            <a:pPr marL="228600" indent="-228600">
              <a:spcBef>
                <a:spcPts val="363"/>
              </a:spcBef>
              <a:buSzPts val="1400"/>
              <a:buAutoNum type="arabicPeriod"/>
            </a:pPr>
            <a:r>
              <a:rPr lang="en-US" altLang="en-US" dirty="0"/>
              <a:t>Implementation phase and wrap up</a:t>
            </a:r>
          </a:p>
          <a:p>
            <a:pPr marL="228600" indent="-228600">
              <a:spcBef>
                <a:spcPts val="363"/>
              </a:spcBef>
              <a:buSzPts val="1400"/>
              <a:buAutoNum type="arabicPeriod"/>
            </a:pPr>
            <a:endParaRPr lang="en-US" altLang="en-US" dirty="0"/>
          </a:p>
        </p:txBody>
      </p:sp>
      <p:sp>
        <p:nvSpPr>
          <p:cNvPr id="10242" name="Google Shape;151;p6:notes">
            <a:extLst>
              <a:ext uri="{FF2B5EF4-FFF2-40B4-BE49-F238E27FC236}">
                <a16:creationId xmlns:a16="http://schemas.microsoft.com/office/drawing/2014/main" id="{885B055A-A00D-0448-A1D7-DA685D6F97EA}"/>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193;p10:notes">
            <a:extLst>
              <a:ext uri="{FF2B5EF4-FFF2-40B4-BE49-F238E27FC236}">
                <a16:creationId xmlns:a16="http://schemas.microsoft.com/office/drawing/2014/main" id="{73813E92-6962-2742-A71F-EA5D68FE0469}"/>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buSzPts val="1400"/>
            </a:pPr>
            <a:r>
              <a:rPr lang="en-US" altLang="en-US" dirty="0"/>
              <a:t>Each one of these stages have important considerations and it is important to be aware of these to move smoothly to the implementation phase. </a:t>
            </a:r>
          </a:p>
          <a:p>
            <a:pPr>
              <a:spcBef>
                <a:spcPts val="363"/>
              </a:spcBef>
              <a:buSzPts val="1400"/>
            </a:pPr>
            <a:endParaRPr lang="en-US" altLang="en-US" dirty="0"/>
          </a:p>
          <a:p>
            <a:pPr>
              <a:spcBef>
                <a:spcPts val="363"/>
              </a:spcBef>
              <a:buSzPts val="1400"/>
            </a:pPr>
            <a:r>
              <a:rPr lang="en-US" altLang="en-US" dirty="0"/>
              <a:t>In the </a:t>
            </a:r>
            <a:r>
              <a:rPr lang="en-US" altLang="en-US" b="1" dirty="0"/>
              <a:t>beginning stages</a:t>
            </a:r>
            <a:r>
              <a:rPr lang="en-US" altLang="en-US" dirty="0"/>
              <a:t>, it is especially important that a clear vision and goals are established by all partners. This should ideally result in additional partners being invited to support the vision.  Clear expectations, explicit ways of working and transparent budget allocation are also important in the first phase. </a:t>
            </a:r>
          </a:p>
          <a:p>
            <a:pPr>
              <a:spcBef>
                <a:spcPts val="363"/>
              </a:spcBef>
              <a:buSzPts val="1400"/>
            </a:pPr>
            <a:endParaRPr lang="en-US" altLang="en-US" dirty="0"/>
          </a:p>
          <a:p>
            <a:pPr>
              <a:spcBef>
                <a:spcPts val="363"/>
              </a:spcBef>
              <a:buSzPts val="1400"/>
            </a:pPr>
            <a:r>
              <a:rPr lang="en-US" altLang="en-US" dirty="0"/>
              <a:t>In </a:t>
            </a:r>
            <a:r>
              <a:rPr lang="en-US" altLang="en-US" b="1" dirty="0"/>
              <a:t>the inception phase </a:t>
            </a:r>
            <a:r>
              <a:rPr lang="en-US" altLang="en-US" dirty="0"/>
              <a:t>it is important that the vision and goal are confirmed, and that trust and ownership of the process are actively fostered between all partners. This is also when working modalities should be clarified and any power issues within the team should be addressed. </a:t>
            </a:r>
          </a:p>
          <a:p>
            <a:pPr>
              <a:spcBef>
                <a:spcPts val="363"/>
              </a:spcBef>
              <a:buSzPts val="1400"/>
            </a:pPr>
            <a:endParaRPr lang="en-US" altLang="en-US" dirty="0"/>
          </a:p>
          <a:p>
            <a:pPr>
              <a:spcBef>
                <a:spcPts val="363"/>
              </a:spcBef>
              <a:buSzPts val="1400"/>
            </a:pPr>
            <a:r>
              <a:rPr lang="en-US" altLang="en-US" dirty="0"/>
              <a:t>During implementation it is important to maintain a good working relationship between all partners by managing priorities and demands, accommodating different ambitions and supporting innovation in the process. </a:t>
            </a:r>
          </a:p>
          <a:p>
            <a:pPr>
              <a:spcBef>
                <a:spcPts val="363"/>
              </a:spcBef>
              <a:buSzPts val="1400"/>
            </a:pPr>
            <a:endParaRPr lang="en-US" altLang="en-US" dirty="0"/>
          </a:p>
          <a:p>
            <a:pPr>
              <a:spcBef>
                <a:spcPts val="363"/>
              </a:spcBef>
              <a:buSzPts val="1400"/>
            </a:pPr>
            <a:r>
              <a:rPr lang="en-US" altLang="en-US" dirty="0"/>
              <a:t>All processes require active learning (and processes to allow this to happen!), benevolent and strategic leadership and some incentives for the partners to fully engage. </a:t>
            </a:r>
          </a:p>
          <a:p>
            <a:pPr>
              <a:spcBef>
                <a:spcPts val="363"/>
              </a:spcBef>
              <a:buSzPts val="1400"/>
            </a:pPr>
            <a:endParaRPr lang="en-US" altLang="en-US" dirty="0"/>
          </a:p>
        </p:txBody>
      </p:sp>
      <p:sp>
        <p:nvSpPr>
          <p:cNvPr id="12290" name="Google Shape;194;p10:notes">
            <a:extLst>
              <a:ext uri="{FF2B5EF4-FFF2-40B4-BE49-F238E27FC236}">
                <a16:creationId xmlns:a16="http://schemas.microsoft.com/office/drawing/2014/main" id="{B520E434-B386-9843-B748-1B18CDCF214D}"/>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218;p11:notes">
            <a:extLst>
              <a:ext uri="{FF2B5EF4-FFF2-40B4-BE49-F238E27FC236}">
                <a16:creationId xmlns:a16="http://schemas.microsoft.com/office/drawing/2014/main" id="{2681F1EC-07D4-BD4E-B162-8CAAAFE2B8F9}"/>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sp>
      <p:sp>
        <p:nvSpPr>
          <p:cNvPr id="219" name="Google Shape;219;p11:notes">
            <a:extLst>
              <a:ext uri="{FF2B5EF4-FFF2-40B4-BE49-F238E27FC236}">
                <a16:creationId xmlns:a16="http://schemas.microsoft.com/office/drawing/2014/main" id="{5D9C87E8-5340-CA41-83EB-D1FA22BF4DAB}"/>
              </a:ext>
            </a:extLst>
          </p:cNvPr>
          <p:cNvSpPr txBox="1">
            <a:spLocks noGrp="1"/>
          </p:cNvSpPr>
          <p:nvPr>
            <p:ph type="body" idx="1"/>
          </p:nvPr>
        </p:nvSpPr>
        <p:spPr>
          <a:xfrm>
            <a:off x="755650" y="5078413"/>
            <a:ext cx="6046788" cy="4810125"/>
          </a:xfrm>
          <a:ln/>
        </p:spPr>
        <p:txBody>
          <a:bodyPr spcFirstLastPara="1" lIns="91425" tIns="91425" rIns="91425" bIns="91425">
            <a:noAutofit/>
          </a:bodyPr>
          <a:lstStyle/>
          <a:p>
            <a:r>
              <a:rPr lang="en-ZA" dirty="0">
                <a:solidFill>
                  <a:srgbClr val="000000"/>
                </a:solidFill>
                <a:latin typeface="Times New Roman"/>
                <a:ea typeface="Times New Roman"/>
                <a:cs typeface="Times New Roman"/>
                <a:sym typeface="Times New Roman"/>
              </a:rPr>
              <a:t>  </a:t>
            </a:r>
            <a:r>
              <a:rPr lang="en-GB" sz="1200" b="1" kern="1200" dirty="0">
                <a:solidFill>
                  <a:schemeClr val="tx1"/>
                </a:solidFill>
                <a:effectLst/>
                <a:latin typeface="Arial" pitchFamily="34" charset="0"/>
                <a:ea typeface="MS PGothic" panose="020B0600070205080204" pitchFamily="34" charset="-128"/>
                <a:cs typeface="Arial" pitchFamily="34" charset="0"/>
              </a:rPr>
              <a:t>What are key challenges? </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Often funders feel pressured to look for a new approach, idea or focus area, and show less appreciation for supporting or building on ongoing existing processes notwithstanding their value and potential contribution to achieving the goals of the call.</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Similarly, calls for proposals (and responses by project proposal developers) sometimes appear to exist in a vacuum, not considering parallel work supported by other funders, existing initiatives that one could build on, or the development context and priorities as determined by national and/or global policy processes, and local contexts and realities.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b="1" kern="1200" dirty="0">
                <a:solidFill>
                  <a:schemeClr val="tx1"/>
                </a:solidFill>
                <a:effectLst/>
                <a:latin typeface="Arial" pitchFamily="34" charset="0"/>
                <a:ea typeface="MS PGothic" panose="020B0600070205080204" pitchFamily="34" charset="-128"/>
                <a:cs typeface="Arial" pitchFamily="34" charset="0"/>
              </a:rPr>
              <a:t>Possible action</a:t>
            </a:r>
            <a:endParaRPr lang="en-ZA" sz="1200" b="1"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The definition of a clear </a:t>
            </a:r>
            <a:r>
              <a:rPr lang="en-GB" sz="1200" b="1" kern="1200" dirty="0">
                <a:solidFill>
                  <a:schemeClr val="tx1"/>
                </a:solidFill>
                <a:effectLst/>
                <a:latin typeface="Arial" pitchFamily="34" charset="0"/>
                <a:ea typeface="MS PGothic" panose="020B0600070205080204" pitchFamily="34" charset="-128"/>
                <a:cs typeface="Arial" pitchFamily="34" charset="0"/>
              </a:rPr>
              <a:t>thematic focus</a:t>
            </a:r>
            <a:r>
              <a:rPr lang="en-GB" sz="1200" kern="1200" dirty="0">
                <a:solidFill>
                  <a:schemeClr val="tx1"/>
                </a:solidFill>
                <a:effectLst/>
                <a:latin typeface="Arial" pitchFamily="34" charset="0"/>
                <a:ea typeface="MS PGothic" panose="020B0600070205080204" pitchFamily="34" charset="-128"/>
                <a:cs typeface="Arial" pitchFamily="34" charset="0"/>
              </a:rPr>
              <a:t> for the call for proposals is critical, as this is the point of departure which will likely determine the scope and emphasis of the consortium. While extensive research on ongoing local, regional or global adaptation and development processes by funders (and project proposal developers alike) can be time consuming, this will allow a closer alignment of a programme with existing initiatives. This would allow new proposals to more effectively contribute to currently implemented strategies and support local, national or regional development pathways more effectively and sustainably, supporting a deeper understanding of complex systemic change.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Consultative processes and dialogue between funders and relevant stakeholders (including prospective project proposal developers) during the development of the call for proposals around the thematic focus and scope of a call can strengthen programme relevance, local ownership and thus effectiveness of interventions.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Calls for proposals should require the inclusion of a section on how the proposed initiative builds on past initiatives, avoids replication or redundancy, and responds to local and national development priorities.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lvl="0"/>
            <a:r>
              <a:rPr lang="en-GB" sz="1200" kern="1200" dirty="0">
                <a:solidFill>
                  <a:schemeClr val="tx1"/>
                </a:solidFill>
                <a:effectLst/>
                <a:latin typeface="Arial" pitchFamily="34" charset="0"/>
                <a:ea typeface="MS PGothic" panose="020B0600070205080204" pitchFamily="34" charset="-128"/>
                <a:cs typeface="Arial" pitchFamily="34" charset="0"/>
              </a:rPr>
              <a:t>The proposal development process should explore different types of knowledge (including traditional knowledge) and support their inclusion/ consideration in the proposal development process.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endParaRPr lang="en-ZA" sz="1200" kern="1200" dirty="0">
              <a:solidFill>
                <a:schemeClr val="tx1"/>
              </a:solidFill>
              <a:effectLst/>
              <a:latin typeface="Arial" pitchFamily="34" charset="0"/>
              <a:ea typeface="MS PGothic" panose="020B0600070205080204" pitchFamily="34" charset="-128"/>
              <a:cs typeface="Arial" pitchFamily="34" charset="0"/>
            </a:endParaRPr>
          </a:p>
          <a:p>
            <a:r>
              <a:rPr lang="en-GB" sz="1200" kern="1200" dirty="0">
                <a:solidFill>
                  <a:schemeClr val="tx1"/>
                </a:solidFill>
                <a:effectLst/>
                <a:latin typeface="Arial" pitchFamily="34" charset="0"/>
                <a:ea typeface="MS PGothic" panose="020B0600070205080204" pitchFamily="34" charset="-128"/>
                <a:cs typeface="Arial" pitchFamily="34" charset="0"/>
              </a:rPr>
              <a:t> </a:t>
            </a:r>
            <a:endParaRPr lang="en-ZA" sz="1200" kern="1200" dirty="0">
              <a:solidFill>
                <a:schemeClr val="tx1"/>
              </a:solidFill>
              <a:effectLst/>
              <a:latin typeface="Arial" pitchFamily="34" charset="0"/>
              <a:ea typeface="MS PGothic" panose="020B0600070205080204" pitchFamily="34" charset="-128"/>
              <a:cs typeface="Arial" pitchFamily="34" charset="0"/>
            </a:endParaRPr>
          </a:p>
          <a:p>
            <a:pPr>
              <a:defRPr/>
            </a:pPr>
            <a:endParaRPr dirty="0"/>
          </a:p>
        </p:txBody>
      </p:sp>
      <p:sp>
        <p:nvSpPr>
          <p:cNvPr id="14339" name="Google Shape;220;p11:notes">
            <a:extLst>
              <a:ext uri="{FF2B5EF4-FFF2-40B4-BE49-F238E27FC236}">
                <a16:creationId xmlns:a16="http://schemas.microsoft.com/office/drawing/2014/main" id="{1E6A4FBA-B0A3-5B47-9844-5FC8F2EB0A28}"/>
              </a:ext>
            </a:extLst>
          </p:cNvPr>
          <p:cNvSpPr>
            <a:spLocks noGrp="1" noChangeArrowheads="1"/>
          </p:cNvSpPr>
          <p:nvPr>
            <p:ph type="sldNum" sz="quarter" idx="5"/>
          </p:nvPr>
        </p:nvSpPr>
        <p:spPr>
          <a:xfrm>
            <a:off x="4278313" y="10156825"/>
            <a:ext cx="3279775" cy="53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95000"/>
              </a:lnSpc>
              <a:buClr>
                <a:srgbClr val="000000"/>
              </a:buClr>
              <a:buSzPts val="1400"/>
              <a:buFont typeface="Times New Roman" panose="02020603050405020304" pitchFamily="18" charset="0"/>
              <a:buNone/>
            </a:pPr>
            <a:fld id="{EADF81BA-A092-5844-9B15-B10D818F05F1}" type="slidenum">
              <a:rPr lang="en-US" altLang="en-US" sz="140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pPr>
                <a:lnSpc>
                  <a:spcPct val="95000"/>
                </a:lnSpc>
                <a:buClr>
                  <a:srgbClr val="000000"/>
                </a:buClr>
                <a:buSzPts val="1400"/>
                <a:buFont typeface="Times New Roman" panose="02020603050405020304" pitchFamily="18" charset="0"/>
                <a:buNone/>
              </a:pPr>
              <a:t>8</a:t>
            </a:fld>
            <a:endParaRPr lang="en-US" altLang="en-US" sz="14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234;p12:notes">
            <a:extLst>
              <a:ext uri="{FF2B5EF4-FFF2-40B4-BE49-F238E27FC236}">
                <a16:creationId xmlns:a16="http://schemas.microsoft.com/office/drawing/2014/main" id="{FF20926E-1E23-F242-8A1F-FB3DB5261FA0}"/>
              </a:ext>
            </a:extLst>
          </p:cNvPr>
          <p:cNvSpPr>
            <a:spLocks noGrp="1" noChangeArrowheads="1"/>
          </p:cNvSpPr>
          <p:nvPr>
            <p:ph type="body" idx="1"/>
          </p:nvPr>
        </p:nvSpPr>
        <p:spPr>
          <a:xfrm>
            <a:off x="755650" y="5078413"/>
            <a:ext cx="6046788" cy="4810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91425" rIns="91425" bIns="91425"/>
          <a:lstStyle/>
          <a:p>
            <a:pPr>
              <a:spcBef>
                <a:spcPts val="363"/>
              </a:spcBef>
            </a:pPr>
            <a:endParaRPr lang="en-US" altLang="en-US" dirty="0"/>
          </a:p>
        </p:txBody>
      </p:sp>
      <p:sp>
        <p:nvSpPr>
          <p:cNvPr id="16386" name="Google Shape;235;p12:notes">
            <a:extLst>
              <a:ext uri="{FF2B5EF4-FFF2-40B4-BE49-F238E27FC236}">
                <a16:creationId xmlns:a16="http://schemas.microsoft.com/office/drawing/2014/main" id="{0266D797-D976-E244-B1AB-F20364DA53E0}"/>
              </a:ext>
            </a:extLst>
          </p:cNvPr>
          <p:cNvSpPr>
            <a:spLocks noGrp="1" noRot="1" noChangeAspect="1" noTextEdit="1"/>
          </p:cNvSpPr>
          <p:nvPr>
            <p:ph type="sldImg" idx="2"/>
          </p:nvPr>
        </p:nvSpPr>
        <p:spPr>
          <a:xfrm>
            <a:off x="217488" y="812800"/>
            <a:ext cx="7121525" cy="4006850"/>
          </a:xfrm>
          <a:custGeom>
            <a:avLst/>
            <a:gdLst>
              <a:gd name="T0" fmla="*/ 0 w 120000"/>
              <a:gd name="T1" fmla="*/ 0 h 120000"/>
              <a:gd name="T2" fmla="*/ 7121525 w 120000"/>
              <a:gd name="T3" fmla="*/ 0 h 120000"/>
              <a:gd name="T4" fmla="*/ 7121525 w 120000"/>
              <a:gd name="T5" fmla="*/ 4006850 h 120000"/>
              <a:gd name="T6" fmla="*/ 0 w 120000"/>
              <a:gd name="T7" fmla="*/ 400685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25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F43D8-887F-4249-AC0F-B4177B92CF29}"/>
              </a:ext>
            </a:extLst>
          </p:cNvPr>
          <p:cNvSpPr>
            <a:spLocks noGrp="1"/>
          </p:cNvSpPr>
          <p:nvPr>
            <p:ph type="title"/>
          </p:nvPr>
        </p:nvSpPr>
        <p:spPr>
          <a:xfrm>
            <a:off x="838200" y="365125"/>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6A5D960C-43B2-4CA9-B698-B9F4C61869C1}"/>
              </a:ext>
            </a:extLst>
          </p:cNvPr>
          <p:cNvSpPr>
            <a:spLocks noGrp="1"/>
          </p:cNvSpPr>
          <p:nvPr>
            <p:ph type="body" sz="quarter" idx="10"/>
          </p:nvPr>
        </p:nvSpPr>
        <p:spPr>
          <a:xfrm>
            <a:off x="2207568" y="1989138"/>
            <a:ext cx="8713787" cy="2735262"/>
          </a:xfrm>
          <a:prstGeom prst="rect">
            <a:avLst/>
          </a:prstGeom>
        </p:spPr>
        <p:txBody>
          <a:bodyPr/>
          <a:lstStyle>
            <a:lvl1pPr>
              <a:defRPr>
                <a:solidFill>
                  <a:srgbClr val="ED1B40"/>
                </a:solidFill>
                <a:latin typeface="Calibri" panose="020F0502020204030204" pitchFamily="34" charset="0"/>
                <a:cs typeface="Calibri" panose="020F0502020204030204" pitchFamily="34" charset="0"/>
              </a:defRPr>
            </a:lvl1pPr>
            <a:lvl2pPr marL="914400" indent="-457200">
              <a:buFont typeface="Calibri" panose="020F0502020204030204" pitchFamily="34" charset="0"/>
              <a:buChar char="›"/>
              <a:defRPr>
                <a:latin typeface="Calibri" panose="020F0502020204030204" pitchFamily="34" charset="0"/>
                <a:cs typeface="Calibri" panose="020F0502020204030204" pitchFamily="34" charset="0"/>
              </a:defRPr>
            </a:lvl2pPr>
            <a:lvl3pPr marL="1257300" indent="-342900">
              <a:buFont typeface="Calibri" panose="020F0502020204030204" pitchFamily="34" charset="0"/>
              <a:buChar char="-"/>
              <a:defRPr>
                <a:solidFill>
                  <a:srgbClr val="9F9FA3"/>
                </a:solidFill>
                <a:latin typeface="Calibri" panose="020F0502020204030204" pitchFamily="34" charset="0"/>
                <a:cs typeface="Calibri" panose="020F0502020204030204" pitchFamily="34" charset="0"/>
              </a:defRPr>
            </a:lvl3pPr>
            <a:lvl4pPr marL="1714500" indent="-342900">
              <a:buFont typeface="Courier New" panose="02070309020205020404" pitchFamily="49" charset="0"/>
              <a:buChar char="o"/>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95280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10" name="Text Placeholder 30"/>
          <p:cNvSpPr>
            <a:spLocks noGrp="1"/>
          </p:cNvSpPr>
          <p:nvPr>
            <p:ph type="body" sz="quarter" idx="10"/>
          </p:nvPr>
        </p:nvSpPr>
        <p:spPr>
          <a:xfrm>
            <a:off x="381001" y="277285"/>
            <a:ext cx="11427883" cy="620183"/>
          </a:xfrm>
          <a:prstGeom prst="rect">
            <a:avLst/>
          </a:prstGeom>
        </p:spPr>
        <p:txBody>
          <a:bodyPr vert="horz" lIns="0" tIns="0" rIns="0" bIns="0">
            <a:noAutofit/>
          </a:bodyPr>
          <a:lstStyle>
            <a:lvl1pPr marL="0" indent="0">
              <a:buNone/>
              <a:defRPr sz="4000" b="1" i="0">
                <a:solidFill>
                  <a:schemeClr val="tx1"/>
                </a:solidFill>
                <a:latin typeface="Lato Black" charset="0"/>
                <a:ea typeface="Lato Black" charset="0"/>
                <a:cs typeface="Lato Black" charset="0"/>
              </a:defRPr>
            </a:lvl1pPr>
            <a:lvl2pPr>
              <a:defRPr sz="4000">
                <a:latin typeface="BentonSans Bold"/>
                <a:cs typeface="BentonSans Bold"/>
              </a:defRPr>
            </a:lvl2pPr>
            <a:lvl3pPr>
              <a:defRPr sz="4000">
                <a:latin typeface="BentonSans Bold"/>
                <a:cs typeface="BentonSans Bold"/>
              </a:defRPr>
            </a:lvl3pPr>
            <a:lvl4pPr>
              <a:defRPr sz="4000">
                <a:latin typeface="BentonSans Bold"/>
                <a:cs typeface="BentonSans Bold"/>
              </a:defRPr>
            </a:lvl4pPr>
            <a:lvl5pPr>
              <a:defRPr sz="4000">
                <a:latin typeface="BentonSans Bold"/>
                <a:cs typeface="BentonSans Bold"/>
              </a:defRPr>
            </a:lvl5pPr>
          </a:lstStyle>
          <a:p>
            <a:pPr lvl="0"/>
            <a:r>
              <a:rPr lang="nl-NL"/>
              <a:t>Tekststijl van het model bewerken
Tweede niveau
Derde niveau
Vierde niveau
Vijfde niveau</a:t>
            </a:r>
            <a:endParaRPr lang="en-US" dirty="0"/>
          </a:p>
        </p:txBody>
      </p:sp>
      <p:sp>
        <p:nvSpPr>
          <p:cNvPr id="11" name="Text Placeholder 12"/>
          <p:cNvSpPr>
            <a:spLocks noGrp="1"/>
          </p:cNvSpPr>
          <p:nvPr>
            <p:ph type="body" sz="quarter" idx="11"/>
          </p:nvPr>
        </p:nvSpPr>
        <p:spPr>
          <a:xfrm>
            <a:off x="381001" y="897467"/>
            <a:ext cx="11427883" cy="307776"/>
          </a:xfrm>
          <a:prstGeom prst="rect">
            <a:avLst/>
          </a:prstGeom>
        </p:spPr>
        <p:txBody>
          <a:bodyPr vert="horz" lIns="0" tIns="0" rIns="0" bIns="0">
            <a:noAutofit/>
          </a:bodyPr>
          <a:lstStyle>
            <a:lvl1pPr marL="0" indent="0">
              <a:buNone/>
              <a:defRPr sz="2000" b="0" i="0" baseline="0">
                <a:solidFill>
                  <a:schemeClr val="tx1"/>
                </a:solidFill>
                <a:latin typeface="Lato" charset="0"/>
                <a:ea typeface="Lato" charset="0"/>
                <a:cs typeface="Lato" charset="0"/>
              </a:defRPr>
            </a:lvl1pPr>
          </a:lstStyle>
          <a:p>
            <a:pPr lvl="0"/>
            <a:r>
              <a:rPr lang="nl-NL"/>
              <a:t>Tekststijl van het model bewerken
Tweede niveau
Derde niveau
Vierde niveau
Vijfde niveau</a:t>
            </a:r>
            <a:endParaRPr lang="en-US" dirty="0"/>
          </a:p>
        </p:txBody>
      </p:sp>
      <p:sp>
        <p:nvSpPr>
          <p:cNvPr id="14" name="Content Placeholder 12"/>
          <p:cNvSpPr>
            <a:spLocks noGrp="1"/>
          </p:cNvSpPr>
          <p:nvPr>
            <p:ph sz="quarter" idx="12"/>
          </p:nvPr>
        </p:nvSpPr>
        <p:spPr>
          <a:xfrm>
            <a:off x="378882" y="1586244"/>
            <a:ext cx="11430001" cy="4607409"/>
          </a:xfrm>
          <a:prstGeom prst="rect">
            <a:avLst/>
          </a:prstGeom>
        </p:spPr>
        <p:txBody>
          <a:bodyPr lIns="0" tIns="0" rIns="0" bIns="0"/>
          <a:lstStyle>
            <a:lvl1pPr marL="0" indent="0">
              <a:spcBef>
                <a:spcPts val="0"/>
              </a:spcBef>
              <a:defRPr sz="2000">
                <a:solidFill>
                  <a:schemeClr val="tx1"/>
                </a:solidFill>
                <a:latin typeface="Lato" charset="0"/>
                <a:ea typeface="Lato" charset="0"/>
                <a:cs typeface="Lato" charset="0"/>
              </a:defRPr>
            </a:lvl1pPr>
            <a:lvl2pPr indent="0">
              <a:defRPr sz="1600">
                <a:solidFill>
                  <a:schemeClr val="tx1"/>
                </a:solidFill>
                <a:latin typeface="Lato" charset="0"/>
                <a:ea typeface="Lato" charset="0"/>
                <a:cs typeface="Lato" charset="0"/>
              </a:defRPr>
            </a:lvl2pPr>
            <a:lvl3pPr indent="0">
              <a:defRPr sz="1333">
                <a:solidFill>
                  <a:schemeClr val="tx1"/>
                </a:solidFill>
                <a:latin typeface="Lato" charset="0"/>
                <a:ea typeface="Lato" charset="0"/>
                <a:cs typeface="Lato" charset="0"/>
              </a:defRPr>
            </a:lvl3pPr>
            <a:lvl4pPr indent="0">
              <a:defRPr sz="1067">
                <a:solidFill>
                  <a:schemeClr val="tx1"/>
                </a:solidFill>
                <a:latin typeface="Lato" charset="0"/>
                <a:ea typeface="Lato" charset="0"/>
                <a:cs typeface="Lato" charset="0"/>
              </a:defRPr>
            </a:lvl4pPr>
            <a:lvl5pPr indent="0">
              <a:defRPr sz="800">
                <a:solidFill>
                  <a:schemeClr val="tx1"/>
                </a:solidFill>
                <a:latin typeface="Lato" charset="0"/>
                <a:ea typeface="Lato" charset="0"/>
                <a:cs typeface="Lato" charset="0"/>
              </a:defRPr>
            </a:lvl5pPr>
          </a:lstStyle>
          <a:p>
            <a:pPr lvl="0"/>
            <a:r>
              <a:rPr lang="nl-NL"/>
              <a:t>Tekststijl van het model bewerken
Tweede niveau
Derde niveau
Vierde niveau
Vijfde niveau</a:t>
            </a:r>
            <a:endParaRPr lang="en-US" dirty="0"/>
          </a:p>
        </p:txBody>
      </p:sp>
    </p:spTree>
    <p:extLst>
      <p:ext uri="{BB962C8B-B14F-4D97-AF65-F5344CB8AC3E}">
        <p14:creationId xmlns:p14="http://schemas.microsoft.com/office/powerpoint/2010/main" val="260260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84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22"/>
        <p:cNvGrpSpPr/>
        <p:nvPr/>
      </p:nvGrpSpPr>
      <p:grpSpPr>
        <a:xfrm>
          <a:off x="0" y="0"/>
          <a:ext cx="0" cy="0"/>
          <a:chOff x="0" y="0"/>
          <a:chExt cx="0" cy="0"/>
        </a:xfrm>
      </p:grpSpPr>
      <p:sp>
        <p:nvSpPr>
          <p:cNvPr id="24" name="Shape 24"/>
          <p:cNvSpPr txBox="1">
            <a:spLocks noGrp="1"/>
          </p:cNvSpPr>
          <p:nvPr>
            <p:ph type="body" idx="1"/>
          </p:nvPr>
        </p:nvSpPr>
        <p:spPr>
          <a:xfrm>
            <a:off x="411441" y="2022668"/>
            <a:ext cx="8484636" cy="3456384"/>
          </a:xfrm>
          <a:prstGeom prst="rect">
            <a:avLst/>
          </a:prstGeom>
          <a:noFill/>
          <a:ln>
            <a:noFill/>
          </a:ln>
        </p:spPr>
        <p:txBody>
          <a:bodyPr spcFirstLastPara="1" wrap="square" lIns="91425" tIns="91425" rIns="91425" bIns="91425" anchor="t" anchorCtr="0"/>
          <a:lstStyle>
            <a:lvl1pPr marL="257129" marR="0" lvl="0" indent="-128565" algn="l" rtl="0">
              <a:lnSpc>
                <a:spcPct val="102000"/>
              </a:lnSpc>
              <a:spcBef>
                <a:spcPts val="337"/>
              </a:spcBef>
              <a:spcAft>
                <a:spcPts val="0"/>
              </a:spcAft>
              <a:buClr>
                <a:srgbClr val="000000"/>
              </a:buClr>
              <a:buSzPts val="1400"/>
              <a:buFont typeface="Times New Roman"/>
              <a:buNone/>
              <a:defRPr sz="1575" b="0" i="0" u="none" strike="noStrike" cap="none">
                <a:solidFill>
                  <a:srgbClr val="404040"/>
                </a:solidFill>
                <a:latin typeface="Tahoma"/>
                <a:ea typeface="Tahoma"/>
                <a:cs typeface="Tahoma"/>
                <a:sym typeface="Tahoma"/>
              </a:defRPr>
            </a:lvl1pPr>
            <a:lvl2pPr marL="514259" marR="0" lvl="1" indent="-214274" algn="l" rtl="0">
              <a:lnSpc>
                <a:spcPct val="102000"/>
              </a:lnSpc>
              <a:spcBef>
                <a:spcPts val="337"/>
              </a:spcBef>
              <a:spcAft>
                <a:spcPts val="0"/>
              </a:spcAft>
              <a:buClr>
                <a:srgbClr val="000000"/>
              </a:buClr>
              <a:buSzPts val="2400"/>
              <a:buFont typeface="Times New Roman"/>
              <a:buChar char="•"/>
              <a:defRPr sz="1350" b="0" i="0" u="none" strike="noStrike" cap="none">
                <a:solidFill>
                  <a:srgbClr val="262626"/>
                </a:solidFill>
                <a:latin typeface="Tahoma"/>
                <a:ea typeface="Tahoma"/>
                <a:cs typeface="Tahoma"/>
                <a:sym typeface="Tahoma"/>
              </a:defRPr>
            </a:lvl2pPr>
            <a:lvl3pPr marL="771388" marR="0" lvl="2" indent="-199989" algn="l" rtl="0">
              <a:lnSpc>
                <a:spcPct val="102000"/>
              </a:lnSpc>
              <a:spcBef>
                <a:spcPts val="337"/>
              </a:spcBef>
              <a:spcAft>
                <a:spcPts val="0"/>
              </a:spcAft>
              <a:buClr>
                <a:srgbClr val="000000"/>
              </a:buClr>
              <a:buSzPts val="2000"/>
              <a:buFont typeface="Times New Roman"/>
              <a:buChar char="•"/>
              <a:defRPr sz="1125" b="0" i="0" u="none" strike="noStrike" cap="none">
                <a:solidFill>
                  <a:srgbClr val="000000"/>
                </a:solidFill>
                <a:latin typeface="Tahoma"/>
                <a:ea typeface="Tahoma"/>
                <a:cs typeface="Tahoma"/>
                <a:sym typeface="Tahoma"/>
              </a:defRPr>
            </a:lvl3pPr>
            <a:lvl4pPr marL="1028517" marR="0" lvl="3" indent="-128565" algn="l" rtl="0">
              <a:lnSpc>
                <a:spcPct val="102000"/>
              </a:lnSpc>
              <a:spcBef>
                <a:spcPts val="337"/>
              </a:spcBef>
              <a:spcAft>
                <a:spcPts val="0"/>
              </a:spcAft>
              <a:buSzPts val="1400"/>
              <a:buNone/>
              <a:defRPr sz="1350" b="0" i="0" u="none" strike="noStrike" cap="none">
                <a:solidFill>
                  <a:srgbClr val="000000"/>
                </a:solidFill>
                <a:latin typeface="Calibri"/>
                <a:ea typeface="Calibri"/>
                <a:cs typeface="Calibri"/>
                <a:sym typeface="Calibri"/>
              </a:defRPr>
            </a:lvl4pPr>
            <a:lvl5pPr marL="1285646" marR="0" lvl="4" indent="-128565" algn="l" rtl="0">
              <a:lnSpc>
                <a:spcPct val="102000"/>
              </a:lnSpc>
              <a:spcBef>
                <a:spcPts val="162"/>
              </a:spcBef>
              <a:spcAft>
                <a:spcPts val="0"/>
              </a:spcAft>
              <a:buSzPts val="1400"/>
              <a:buNone/>
              <a:defRPr sz="787" b="0" i="0" u="none" strike="noStrike" cap="none">
                <a:solidFill>
                  <a:srgbClr val="000000"/>
                </a:solidFill>
                <a:latin typeface="Calibri"/>
                <a:ea typeface="Calibri"/>
                <a:cs typeface="Calibri"/>
                <a:sym typeface="Calibri"/>
              </a:defRPr>
            </a:lvl5pPr>
            <a:lvl6pPr marL="1542776" marR="0" lvl="5"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6pPr>
            <a:lvl7pPr marL="1799905" marR="0" lvl="6"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7pPr>
            <a:lvl8pPr marL="2057034" marR="0" lvl="7"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8pPr>
            <a:lvl9pPr marL="2314164" marR="0" lvl="8"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408283" y="685801"/>
            <a:ext cx="8456500" cy="731043"/>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2250" b="1" i="0" u="none" strike="noStrike" cap="none">
                <a:solidFill>
                  <a:srgbClr val="993B2D"/>
                </a:solidFill>
                <a:latin typeface="Tahoma"/>
                <a:ea typeface="Tahoma"/>
                <a:cs typeface="Tahoma"/>
                <a:sym typeface="Tahoma"/>
              </a:defRPr>
            </a:lvl1pPr>
            <a:lvl2pPr marL="0" marR="0" lvl="1" indent="0" algn="l" rtl="0">
              <a:lnSpc>
                <a:spcPct val="102000"/>
              </a:lnSpc>
              <a:spcBef>
                <a:spcPts val="0"/>
              </a:spcBef>
              <a:spcAft>
                <a:spcPts val="0"/>
              </a:spcAft>
              <a:buSzPts val="1400"/>
              <a:buNone/>
              <a:defRPr sz="3037" b="0" i="0" u="none" strike="noStrike" cap="none">
                <a:solidFill>
                  <a:srgbClr val="000000"/>
                </a:solidFill>
                <a:latin typeface="Calibri"/>
                <a:ea typeface="Calibri"/>
                <a:cs typeface="Calibri"/>
                <a:sym typeface="Calibri"/>
              </a:defRPr>
            </a:lvl2pPr>
            <a:lvl3pPr marL="0" marR="0" lvl="2" indent="0" algn="l" rtl="0">
              <a:lnSpc>
                <a:spcPct val="102000"/>
              </a:lnSpc>
              <a:spcBef>
                <a:spcPts val="0"/>
              </a:spcBef>
              <a:spcAft>
                <a:spcPts val="0"/>
              </a:spcAft>
              <a:buSzPts val="1400"/>
              <a:buNone/>
              <a:defRPr sz="3037" b="0" i="0" u="none" strike="noStrike" cap="none">
                <a:solidFill>
                  <a:srgbClr val="000000"/>
                </a:solidFill>
                <a:latin typeface="Calibri"/>
                <a:ea typeface="Calibri"/>
                <a:cs typeface="Calibri"/>
                <a:sym typeface="Calibri"/>
              </a:defRPr>
            </a:lvl3pPr>
            <a:lvl4pPr marL="0" marR="0" lvl="3" indent="0" algn="l" rtl="0">
              <a:lnSpc>
                <a:spcPct val="102000"/>
              </a:lnSpc>
              <a:spcBef>
                <a:spcPts val="0"/>
              </a:spcBef>
              <a:spcAft>
                <a:spcPts val="0"/>
              </a:spcAft>
              <a:buSzPts val="1400"/>
              <a:buNone/>
              <a:defRPr sz="3037" b="0" i="0" u="none" strike="noStrike" cap="none">
                <a:solidFill>
                  <a:srgbClr val="000000"/>
                </a:solidFill>
                <a:latin typeface="Calibri"/>
                <a:ea typeface="Calibri"/>
                <a:cs typeface="Calibri"/>
                <a:sym typeface="Calibri"/>
              </a:defRPr>
            </a:lvl4pPr>
            <a:lvl5pPr marL="0" marR="0" lvl="4" indent="0" algn="l" rtl="0">
              <a:lnSpc>
                <a:spcPct val="102000"/>
              </a:lnSpc>
              <a:spcBef>
                <a:spcPts val="0"/>
              </a:spcBef>
              <a:spcAft>
                <a:spcPts val="0"/>
              </a:spcAft>
              <a:buSzPts val="1400"/>
              <a:buNone/>
              <a:defRPr sz="3037" b="0" i="0" u="none" strike="noStrike" cap="none">
                <a:solidFill>
                  <a:srgbClr val="000000"/>
                </a:solidFill>
                <a:latin typeface="Calibri"/>
                <a:ea typeface="Calibri"/>
                <a:cs typeface="Calibri"/>
                <a:sym typeface="Calibri"/>
              </a:defRPr>
            </a:lvl5pPr>
            <a:lvl6pPr marL="1414211" marR="0" lvl="5" indent="-128565" algn="l" rtl="0">
              <a:lnSpc>
                <a:spcPct val="102000"/>
              </a:lnSpc>
              <a:spcBef>
                <a:spcPts val="0"/>
              </a:spcBef>
              <a:spcAft>
                <a:spcPts val="0"/>
              </a:spcAft>
              <a:buSzPts val="1400"/>
              <a:buNone/>
              <a:defRPr sz="1631" b="0" i="0" u="none" strike="noStrike" cap="none">
                <a:solidFill>
                  <a:srgbClr val="000000"/>
                </a:solidFill>
                <a:latin typeface="Calibri"/>
                <a:ea typeface="Calibri"/>
                <a:cs typeface="Calibri"/>
                <a:sym typeface="Calibri"/>
              </a:defRPr>
            </a:lvl6pPr>
            <a:lvl7pPr marL="1671340" marR="0" lvl="6" indent="-128565" algn="l" rtl="0">
              <a:lnSpc>
                <a:spcPct val="102000"/>
              </a:lnSpc>
              <a:spcBef>
                <a:spcPts val="0"/>
              </a:spcBef>
              <a:spcAft>
                <a:spcPts val="0"/>
              </a:spcAft>
              <a:buSzPts val="1400"/>
              <a:buNone/>
              <a:defRPr sz="1631" b="0" i="0" u="none" strike="noStrike" cap="none">
                <a:solidFill>
                  <a:srgbClr val="000000"/>
                </a:solidFill>
                <a:latin typeface="Calibri"/>
                <a:ea typeface="Calibri"/>
                <a:cs typeface="Calibri"/>
                <a:sym typeface="Calibri"/>
              </a:defRPr>
            </a:lvl7pPr>
            <a:lvl8pPr marL="1928470" marR="0" lvl="7" indent="-128565" algn="l" rtl="0">
              <a:lnSpc>
                <a:spcPct val="102000"/>
              </a:lnSpc>
              <a:spcBef>
                <a:spcPts val="0"/>
              </a:spcBef>
              <a:spcAft>
                <a:spcPts val="0"/>
              </a:spcAft>
              <a:buSzPts val="1400"/>
              <a:buNone/>
              <a:defRPr sz="1631" b="0" i="0" u="none" strike="noStrike" cap="none">
                <a:solidFill>
                  <a:srgbClr val="000000"/>
                </a:solidFill>
                <a:latin typeface="Calibri"/>
                <a:ea typeface="Calibri"/>
                <a:cs typeface="Calibri"/>
                <a:sym typeface="Calibri"/>
              </a:defRPr>
            </a:lvl8pPr>
            <a:lvl9pPr marL="2185599" marR="0" lvl="8" indent="-128565" algn="l" rtl="0">
              <a:lnSpc>
                <a:spcPct val="102000"/>
              </a:lnSpc>
              <a:spcBef>
                <a:spcPts val="0"/>
              </a:spcBef>
              <a:spcAft>
                <a:spcPts val="0"/>
              </a:spcAft>
              <a:buSzPts val="1400"/>
              <a:buNone/>
              <a:defRPr sz="1631" b="0" i="0" u="none" strike="noStrike" cap="none">
                <a:solidFill>
                  <a:srgbClr val="000000"/>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408285" y="1538790"/>
            <a:ext cx="8487793" cy="404310"/>
          </a:xfrm>
          <a:prstGeom prst="rect">
            <a:avLst/>
          </a:prstGeom>
          <a:noFill/>
          <a:ln>
            <a:noFill/>
          </a:ln>
        </p:spPr>
        <p:txBody>
          <a:bodyPr spcFirstLastPara="1" wrap="square" lIns="91425" tIns="91425" rIns="91425" bIns="91425" anchor="t" anchorCtr="0"/>
          <a:lstStyle>
            <a:lvl1pPr marL="257129" marR="0" lvl="0" indent="-128565" algn="l" rtl="0">
              <a:lnSpc>
                <a:spcPct val="102000"/>
              </a:lnSpc>
              <a:spcBef>
                <a:spcPts val="801"/>
              </a:spcBef>
              <a:spcAft>
                <a:spcPts val="0"/>
              </a:spcAft>
              <a:buSzPts val="1400"/>
              <a:buNone/>
              <a:defRPr sz="1575" b="1" i="0" u="none" strike="noStrike" cap="none">
                <a:solidFill>
                  <a:srgbClr val="1C99A4"/>
                </a:solidFill>
                <a:latin typeface="Tahoma"/>
                <a:ea typeface="Tahoma"/>
                <a:cs typeface="Tahoma"/>
                <a:sym typeface="Tahoma"/>
              </a:defRPr>
            </a:lvl1pPr>
            <a:lvl2pPr marL="514259" marR="0" lvl="1" indent="-128565" algn="l" rtl="0">
              <a:lnSpc>
                <a:spcPct val="102000"/>
              </a:lnSpc>
              <a:spcBef>
                <a:spcPts val="640"/>
              </a:spcBef>
              <a:spcAft>
                <a:spcPts val="0"/>
              </a:spcAft>
              <a:buSzPts val="1400"/>
              <a:buNone/>
              <a:defRPr sz="1800" b="0" i="0" u="none" strike="noStrike" cap="none">
                <a:solidFill>
                  <a:srgbClr val="000000"/>
                </a:solidFill>
                <a:latin typeface="Calibri"/>
                <a:ea typeface="Calibri"/>
                <a:cs typeface="Calibri"/>
                <a:sym typeface="Calibri"/>
              </a:defRPr>
            </a:lvl2pPr>
            <a:lvl3pPr marL="771388" marR="0" lvl="2" indent="-128565" algn="l" rtl="0">
              <a:lnSpc>
                <a:spcPct val="102000"/>
              </a:lnSpc>
              <a:spcBef>
                <a:spcPts val="478"/>
              </a:spcBef>
              <a:spcAft>
                <a:spcPts val="0"/>
              </a:spcAft>
              <a:buSzPts val="1400"/>
              <a:buNone/>
              <a:defRPr sz="1350" b="0" i="0" u="none" strike="noStrike" cap="none">
                <a:solidFill>
                  <a:srgbClr val="000000"/>
                </a:solidFill>
                <a:latin typeface="Calibri"/>
                <a:ea typeface="Calibri"/>
                <a:cs typeface="Calibri"/>
                <a:sym typeface="Calibri"/>
              </a:defRPr>
            </a:lvl3pPr>
            <a:lvl4pPr marL="1028517" marR="0" lvl="3" indent="-128565" algn="l" rtl="0">
              <a:lnSpc>
                <a:spcPct val="102000"/>
              </a:lnSpc>
              <a:spcBef>
                <a:spcPts val="323"/>
              </a:spcBef>
              <a:spcAft>
                <a:spcPts val="0"/>
              </a:spcAft>
              <a:buSzPts val="1400"/>
              <a:buNone/>
              <a:defRPr sz="1350" b="0" i="0" u="none" strike="noStrike" cap="none">
                <a:solidFill>
                  <a:srgbClr val="000000"/>
                </a:solidFill>
                <a:latin typeface="Calibri"/>
                <a:ea typeface="Calibri"/>
                <a:cs typeface="Calibri"/>
                <a:sym typeface="Calibri"/>
              </a:defRPr>
            </a:lvl4pPr>
            <a:lvl5pPr marL="1285646" marR="0" lvl="4" indent="-128565" algn="l" rtl="0">
              <a:lnSpc>
                <a:spcPct val="102000"/>
              </a:lnSpc>
              <a:spcBef>
                <a:spcPts val="162"/>
              </a:spcBef>
              <a:spcAft>
                <a:spcPts val="0"/>
              </a:spcAft>
              <a:buSzPts val="1400"/>
              <a:buNone/>
              <a:defRPr sz="787" b="0" i="0" u="none" strike="noStrike" cap="none">
                <a:solidFill>
                  <a:srgbClr val="000000"/>
                </a:solidFill>
                <a:latin typeface="Calibri"/>
                <a:ea typeface="Calibri"/>
                <a:cs typeface="Calibri"/>
                <a:sym typeface="Calibri"/>
              </a:defRPr>
            </a:lvl5pPr>
            <a:lvl6pPr marL="1542776" marR="0" lvl="5"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6pPr>
            <a:lvl7pPr marL="1799905" marR="0" lvl="6"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7pPr>
            <a:lvl8pPr marL="2057034" marR="0" lvl="7"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8pPr>
            <a:lvl9pPr marL="2314164" marR="0" lvl="8" indent="-192847" algn="l" rtl="0">
              <a:lnSpc>
                <a:spcPct val="90000"/>
              </a:lnSpc>
              <a:spcBef>
                <a:spcPts val="281"/>
              </a:spcBef>
              <a:spcAft>
                <a:spcPts val="0"/>
              </a:spcAft>
              <a:buClr>
                <a:schemeClr val="dk1"/>
              </a:buClr>
              <a:buSzPts val="1800"/>
              <a:buFont typeface="Arial"/>
              <a:buChar char="•"/>
              <a:defRPr sz="1012"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9328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49917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04801" y="1600200"/>
            <a:ext cx="5645151"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53151" y="1600200"/>
            <a:ext cx="56472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5391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CA79E-26B1-4F7C-AAF7-4BB8B9242100}"/>
              </a:ext>
            </a:extLst>
          </p:cNvPr>
          <p:cNvSpPr txBox="1"/>
          <p:nvPr/>
        </p:nvSpPr>
        <p:spPr>
          <a:xfrm>
            <a:off x="8688388" y="6511925"/>
            <a:ext cx="3646487" cy="230188"/>
          </a:xfrm>
          <a:prstGeom prst="rect">
            <a:avLst/>
          </a:prstGeom>
          <a:noFill/>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dirty="0">
                <a:latin typeface="Calibri" panose="020F0502020204030204" pitchFamily="34" charset="0"/>
                <a:ea typeface="MS Mincho" panose="02020609040205080304" pitchFamily="49" charset="-128"/>
                <a:cs typeface="Calibri" panose="020F0502020204030204" pitchFamily="34" charset="0"/>
              </a:rPr>
              <a:t>Climate Training Kit. Module 3b </a:t>
            </a:r>
            <a:r>
              <a:rPr lang="en-US" sz="900" dirty="0" err="1">
                <a:latin typeface="Calibri" panose="020F0502020204030204" pitchFamily="34" charset="0"/>
                <a:ea typeface="MS Mincho" panose="02020609040205080304" pitchFamily="49" charset="-128"/>
                <a:cs typeface="Calibri" panose="020F0502020204030204" pitchFamily="34" charset="0"/>
              </a:rPr>
              <a:t>Partnerhips</a:t>
            </a:r>
            <a:r>
              <a:rPr lang="en-US" sz="900" dirty="0">
                <a:latin typeface="Calibri" panose="020F0502020204030204" pitchFamily="34" charset="0"/>
                <a:ea typeface="MS Mincho" panose="02020609040205080304" pitchFamily="49" charset="-128"/>
                <a:cs typeface="Calibri" panose="020F0502020204030204" pitchFamily="34" charset="0"/>
              </a:rPr>
              <a:t> and consortia</a:t>
            </a:r>
          </a:p>
        </p:txBody>
      </p:sp>
      <p:pic>
        <p:nvPicPr>
          <p:cNvPr id="1027" name="Picture 14" descr="cc_koffer.ai">
            <a:extLst>
              <a:ext uri="{FF2B5EF4-FFF2-40B4-BE49-F238E27FC236}">
                <a16:creationId xmlns:a16="http://schemas.microsoft.com/office/drawing/2014/main" id="{C6F7D334-5036-814B-8F8E-E79BDC754D55}"/>
              </a:ext>
            </a:extLst>
          </p:cNvPr>
          <p:cNvPicPr>
            <a:picLocks/>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1747500" y="6515100"/>
            <a:ext cx="379413" cy="29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2">
            <a:extLst>
              <a:ext uri="{FF2B5EF4-FFF2-40B4-BE49-F238E27FC236}">
                <a16:creationId xmlns:a16="http://schemas.microsoft.com/office/drawing/2014/main" id="{AF62EC19-F8CD-E54B-87EC-A1FAF51F207E}"/>
              </a:ext>
            </a:extLst>
          </p:cNvPr>
          <p:cNvPicPr>
            <a:picLocks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763" y="6313488"/>
            <a:ext cx="1335087"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3">
            <a:extLst>
              <a:ext uri="{FF2B5EF4-FFF2-40B4-BE49-F238E27FC236}">
                <a16:creationId xmlns:a16="http://schemas.microsoft.com/office/drawing/2014/main" id="{A2BBC18C-9A93-5248-9927-3EF1C2DF6C80}"/>
              </a:ext>
            </a:extLst>
          </p:cNvPr>
          <p:cNvSpPr>
            <a:spLocks noChangeShapeType="1"/>
          </p:cNvSpPr>
          <p:nvPr/>
        </p:nvSpPr>
        <p:spPr bwMode="auto">
          <a:xfrm flipV="1">
            <a:off x="809623" y="1988840"/>
            <a:ext cx="7734649" cy="57150"/>
          </a:xfrm>
          <a:prstGeom prst="line">
            <a:avLst/>
          </a:prstGeom>
          <a:noFill/>
          <a:ln w="2857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4" name="Rectangle 7">
            <a:extLst>
              <a:ext uri="{FF2B5EF4-FFF2-40B4-BE49-F238E27FC236}">
                <a16:creationId xmlns:a16="http://schemas.microsoft.com/office/drawing/2014/main" id="{53EF5BF0-2D38-F948-970F-425629748AEE}"/>
              </a:ext>
            </a:extLst>
          </p:cNvPr>
          <p:cNvSpPr>
            <a:spLocks noChangeArrowheads="1"/>
          </p:cNvSpPr>
          <p:nvPr/>
        </p:nvSpPr>
        <p:spPr bwMode="auto">
          <a:xfrm>
            <a:off x="779144" y="1328193"/>
            <a:ext cx="10213399"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a:defRPr>
                <a:solidFill>
                  <a:schemeClr val="tx1"/>
                </a:solidFill>
                <a:latin typeface="Arial" panose="020B0604020202020204" pitchFamily="34" charset="0"/>
                <a:ea typeface="MS PGothic" panose="020B0600070205080204" pitchFamily="34" charset="-128"/>
              </a:defRPr>
            </a:lvl1pPr>
            <a:lvl2pPr marL="742950" indent="-285750" defTabSz="822325">
              <a:defRPr>
                <a:solidFill>
                  <a:schemeClr val="tx1"/>
                </a:solidFill>
                <a:latin typeface="Arial" panose="020B0604020202020204" pitchFamily="34" charset="0"/>
                <a:ea typeface="MS PGothic" panose="020B0600070205080204" pitchFamily="34" charset="-128"/>
              </a:defRPr>
            </a:lvl2pPr>
            <a:lvl3pPr marL="1143000" indent="-228600" defTabSz="822325">
              <a:defRPr>
                <a:solidFill>
                  <a:schemeClr val="tx1"/>
                </a:solidFill>
                <a:latin typeface="Arial" panose="020B0604020202020204" pitchFamily="34" charset="0"/>
                <a:ea typeface="MS PGothic" panose="020B0600070205080204" pitchFamily="34" charset="-128"/>
              </a:defRPr>
            </a:lvl3pPr>
            <a:lvl4pPr marL="1600200" indent="-228600" defTabSz="822325">
              <a:defRPr>
                <a:solidFill>
                  <a:schemeClr val="tx1"/>
                </a:solidFill>
                <a:latin typeface="Arial" panose="020B0604020202020204" pitchFamily="34" charset="0"/>
                <a:ea typeface="MS PGothic" panose="020B0600070205080204" pitchFamily="34" charset="-128"/>
              </a:defRPr>
            </a:lvl4pPr>
            <a:lvl5pPr marL="2057400" indent="-228600" defTabSz="822325">
              <a:defRPr>
                <a:solidFill>
                  <a:schemeClr val="tx1"/>
                </a:solidFill>
                <a:latin typeface="Arial" panose="020B0604020202020204" pitchFamily="34" charset="0"/>
                <a:ea typeface="MS PGothic" panose="020B0600070205080204" pitchFamily="34" charset="-128"/>
              </a:defRPr>
            </a:lvl5pPr>
            <a:lvl6pPr marL="25146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223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fr-FR" altLang="en-US" sz="2800" b="1" dirty="0" err="1">
                <a:solidFill>
                  <a:schemeClr val="tx2"/>
                </a:solidFill>
                <a:latin typeface="+mj-lt"/>
                <a:cs typeface="Calibri" panose="020F0502020204030204" pitchFamily="34" charset="0"/>
              </a:rPr>
              <a:t>Collaborating</a:t>
            </a:r>
            <a:r>
              <a:rPr lang="fr-FR" altLang="en-US" sz="2800" b="1" dirty="0">
                <a:solidFill>
                  <a:schemeClr val="tx2"/>
                </a:solidFill>
                <a:latin typeface="+mj-lt"/>
                <a:cs typeface="Calibri" panose="020F0502020204030204" pitchFamily="34" charset="0"/>
              </a:rPr>
              <a:t> </a:t>
            </a:r>
            <a:r>
              <a:rPr lang="fr-FR" altLang="en-US" sz="2800" b="1" dirty="0" err="1">
                <a:solidFill>
                  <a:schemeClr val="tx2"/>
                </a:solidFill>
                <a:latin typeface="+mj-lt"/>
                <a:cs typeface="Calibri" panose="020F0502020204030204" pitchFamily="34" charset="0"/>
              </a:rPr>
              <a:t>with</a:t>
            </a:r>
            <a:r>
              <a:rPr lang="fr-FR" altLang="en-US" sz="2800" b="1" dirty="0">
                <a:solidFill>
                  <a:schemeClr val="tx2"/>
                </a:solidFill>
                <a:latin typeface="+mj-lt"/>
                <a:cs typeface="Calibri" panose="020F0502020204030204" pitchFamily="34" charset="0"/>
              </a:rPr>
              <a:t> </a:t>
            </a:r>
            <a:r>
              <a:rPr lang="fr-FR" altLang="en-US" sz="2800" b="1" dirty="0" err="1">
                <a:solidFill>
                  <a:schemeClr val="tx2"/>
                </a:solidFill>
                <a:latin typeface="+mj-lt"/>
                <a:cs typeface="Calibri" panose="020F0502020204030204" pitchFamily="34" charset="0"/>
              </a:rPr>
              <a:t>partners</a:t>
            </a:r>
            <a:r>
              <a:rPr lang="fr-FR" altLang="en-US" sz="2800" b="1" dirty="0">
                <a:solidFill>
                  <a:schemeClr val="tx2"/>
                </a:solidFill>
                <a:latin typeface="+mj-lt"/>
                <a:cs typeface="Calibri" panose="020F0502020204030204" pitchFamily="34" charset="0"/>
              </a:rPr>
              <a:t> in a consortium</a:t>
            </a:r>
          </a:p>
        </p:txBody>
      </p:sp>
      <p:pic>
        <p:nvPicPr>
          <p:cNvPr id="3076" name="Picture 2">
            <a:extLst>
              <a:ext uri="{FF2B5EF4-FFF2-40B4-BE49-F238E27FC236}">
                <a16:creationId xmlns:a16="http://schemas.microsoft.com/office/drawing/2014/main" id="{433B2EC7-3870-9F41-92C5-A3D7BDA72A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9624" y="2348880"/>
            <a:ext cx="9606856" cy="3448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5FBE8627-8FBC-D244-BF09-516DD0C1D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44" y="531616"/>
            <a:ext cx="1860472" cy="82605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1" name="Google Shape;254;p32" descr="Afbeelding met persoon, groep, gebouw, kind&#10;&#10;Automatisch gegenereerde beschrijving">
            <a:extLst>
              <a:ext uri="{FF2B5EF4-FFF2-40B4-BE49-F238E27FC236}">
                <a16:creationId xmlns:a16="http://schemas.microsoft.com/office/drawing/2014/main" id="{EEA4BA88-0D19-6C42-96BD-BDD3BC64B44B}"/>
              </a:ext>
            </a:extLst>
          </p:cNvPr>
          <p:cNvPicPr preferRelativeResize="0">
            <a:picLocks noChangeAspect="1" noChangeArrowheads="1"/>
          </p:cNvPicPr>
          <p:nvPr/>
        </p:nvPicPr>
        <p:blipFill rotWithShape="1">
          <a:blip r:embed="rId3" cstate="screen">
            <a:extLst>
              <a:ext uri="{28A0092B-C50C-407E-A947-70E740481C1C}">
                <a14:useLocalDpi xmlns:a14="http://schemas.microsoft.com/office/drawing/2010/main"/>
              </a:ext>
            </a:extLst>
          </a:blip>
          <a:srcRect l="1175" r="6813" b="2"/>
          <a:stretch/>
        </p:blipFill>
        <p:spPr bwMode="auto">
          <a:xfrm>
            <a:off x="2038350" y="628650"/>
            <a:ext cx="6115447" cy="4888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 name="Google Shape;246;p31">
            <a:extLst>
              <a:ext uri="{FF2B5EF4-FFF2-40B4-BE49-F238E27FC236}">
                <a16:creationId xmlns:a16="http://schemas.microsoft.com/office/drawing/2014/main" id="{A3D2EF02-A901-5747-85ED-32E172C827B0}"/>
              </a:ext>
            </a:extLst>
          </p:cNvPr>
          <p:cNvSpPr txBox="1"/>
          <p:nvPr/>
        </p:nvSpPr>
        <p:spPr>
          <a:xfrm>
            <a:off x="1735138" y="5691188"/>
            <a:ext cx="303212" cy="173037"/>
          </a:xfrm>
          <a:prstGeom prst="rect">
            <a:avLst/>
          </a:prstGeom>
          <a:noFill/>
          <a:ln>
            <a:noFill/>
          </a:ln>
        </p:spPr>
        <p:txBody>
          <a:bodyPr spcFirstLastPara="1" lIns="51422" tIns="25704" rIns="51422" bIns="25704"/>
          <a:lstStyle/>
          <a:p>
            <a:pPr>
              <a:spcBef>
                <a:spcPts val="0"/>
              </a:spcBef>
              <a:spcAft>
                <a:spcPts val="600"/>
              </a:spcAft>
              <a:defRPr/>
            </a:pPr>
            <a:r>
              <a:rPr lang="en-US" sz="787">
                <a:solidFill>
                  <a:srgbClr val="000000"/>
                </a:solidFill>
                <a:latin typeface="Arial"/>
                <a:ea typeface="Arial"/>
                <a:sym typeface="Arial"/>
              </a:rPr>
              <a:t>LS</a:t>
            </a:r>
            <a:endParaRPr lang="nl-NL"/>
          </a:p>
        </p:txBody>
      </p:sp>
      <p:sp>
        <p:nvSpPr>
          <p:cNvPr id="7" name="Google Shape;283;p36">
            <a:extLst>
              <a:ext uri="{FF2B5EF4-FFF2-40B4-BE49-F238E27FC236}">
                <a16:creationId xmlns:a16="http://schemas.microsoft.com/office/drawing/2014/main" id="{BF62CEA9-D0DB-8543-AADE-D618AAF90C81}"/>
              </a:ext>
            </a:extLst>
          </p:cNvPr>
          <p:cNvSpPr txBox="1">
            <a:spLocks/>
          </p:cNvSpPr>
          <p:nvPr/>
        </p:nvSpPr>
        <p:spPr bwMode="auto">
          <a:xfrm>
            <a:off x="8755063" y="628650"/>
            <a:ext cx="3033712" cy="4888582"/>
          </a:xfrm>
          <a:prstGeom prst="rect">
            <a:avLst/>
          </a:prstGeom>
          <a:solidFill>
            <a:srgbClr val="FFFFFF"/>
          </a:solidFill>
          <a:ln>
            <a:solidFill>
              <a:srgbClr val="404040"/>
            </a:solidFill>
            <a:round/>
            <a:headEnd type="none" w="sm" len="sm"/>
            <a:tailEnd type="none" w="sm" len="sm"/>
          </a:ln>
        </p:spPr>
        <p:txBody>
          <a:bodyPr vert="horz" wrap="square" lIns="102857" tIns="102857" rIns="102857" bIns="102857" numCol="1" anchor="ctr" anchorCtr="1" compatLnSpc="1">
            <a:prstTxWarp prst="textNoShape">
              <a:avLst/>
            </a:prstTxWarp>
          </a:bodyPr>
          <a:lstStyle>
            <a:lvl1pPr algn="l" rtl="0" eaLnBrk="0" fontAlgn="base" hangingPunct="0">
              <a:spcBef>
                <a:spcPct val="0"/>
              </a:spcBef>
              <a:spcAft>
                <a:spcPct val="0"/>
              </a:spcAft>
              <a:defRPr sz="2000" b="1">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GB" kern="0" dirty="0"/>
              <a:t>Principle 2: </a:t>
            </a:r>
            <a:r>
              <a:rPr lang="nl-NL" kern="0" dirty="0" err="1"/>
              <a:t>Being</a:t>
            </a:r>
            <a:r>
              <a:rPr lang="nl-NL" kern="0" dirty="0"/>
              <a:t> </a:t>
            </a:r>
            <a:r>
              <a:rPr lang="nl-NL" kern="0" dirty="0" err="1"/>
              <a:t>clear</a:t>
            </a:r>
            <a:r>
              <a:rPr lang="nl-NL" kern="0" dirty="0"/>
              <a:t> on </a:t>
            </a:r>
            <a:r>
              <a:rPr lang="nl-NL" kern="0" dirty="0" err="1"/>
              <a:t>desired</a:t>
            </a:r>
            <a:r>
              <a:rPr lang="nl-NL" kern="0" dirty="0"/>
              <a:t> impact</a:t>
            </a:r>
            <a:endParaRPr lang="en-ZA" kern="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37;p30">
            <a:extLst>
              <a:ext uri="{FF2B5EF4-FFF2-40B4-BE49-F238E27FC236}">
                <a16:creationId xmlns:a16="http://schemas.microsoft.com/office/drawing/2014/main" id="{9E214919-DE83-0C45-B290-33294F4B1A03}"/>
              </a:ext>
            </a:extLst>
          </p:cNvPr>
          <p:cNvSpPr txBox="1">
            <a:spLocks/>
          </p:cNvSpPr>
          <p:nvPr/>
        </p:nvSpPr>
        <p:spPr>
          <a:xfrm>
            <a:off x="2239963" y="548680"/>
            <a:ext cx="7543800" cy="120689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lIns="102857" tIns="102857" rIns="102857" bIns="102857" anchor="ctr"/>
          <a:lstStyle>
            <a:lvl1pPr algn="l" defTabSz="1219170" rtl="0" eaLnBrk="1" latinLnBrk="0" hangingPunct="1">
              <a:lnSpc>
                <a:spcPct val="90000"/>
              </a:lnSpc>
              <a:spcBef>
                <a:spcPct val="0"/>
              </a:spcBef>
              <a:buNone/>
              <a:defRPr sz="72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buClr>
                <a:srgbClr val="262626"/>
              </a:buClr>
              <a:buSzPts val="3733"/>
              <a:defRPr/>
            </a:pPr>
            <a:r>
              <a:rPr lang="en-US" sz="4049"/>
              <a:t>Test yourself...</a:t>
            </a:r>
            <a:endParaRPr lang="en-US" sz="4049" dirty="0"/>
          </a:p>
        </p:txBody>
      </p:sp>
      <p:sp>
        <p:nvSpPr>
          <p:cNvPr id="277" name="Google Shape;277;p35">
            <a:extLst>
              <a:ext uri="{FF2B5EF4-FFF2-40B4-BE49-F238E27FC236}">
                <a16:creationId xmlns:a16="http://schemas.microsoft.com/office/drawing/2014/main" id="{0EE0F976-F986-344E-A078-B8962FEED20D}"/>
              </a:ext>
            </a:extLst>
          </p:cNvPr>
          <p:cNvSpPr txBox="1">
            <a:spLocks noGrp="1"/>
          </p:cNvSpPr>
          <p:nvPr>
            <p:ph sz="half" idx="1"/>
          </p:nvPr>
        </p:nvSpPr>
        <p:spPr>
          <a:xfrm>
            <a:off x="1440126" y="2484438"/>
            <a:ext cx="9311748" cy="3854072"/>
          </a:xfrm>
          <a:prstGeom prst="rect">
            <a:avLst/>
          </a:prstGeom>
        </p:spPr>
        <p:txBody>
          <a:bodyPr spcFirstLastPara="1" vert="horz" wrap="square" lIns="51422" tIns="25704" rIns="51422" bIns="25704" numCol="1" anchor="t" anchorCtr="0" compatLnSpc="1">
            <a:prstTxWarp prst="textNoShape">
              <a:avLst/>
            </a:prstTxWarp>
            <a:noAutofit/>
          </a:bodyPr>
          <a:lstStyle/>
          <a:p>
            <a:pPr marL="0" indent="0">
              <a:buNone/>
            </a:pPr>
            <a:r>
              <a:rPr lang="en-GB" sz="2000" b="1" dirty="0"/>
              <a:t>Checklist </a:t>
            </a:r>
            <a:endParaRPr lang="en-ZA" sz="2000" b="1" dirty="0"/>
          </a:p>
          <a:p>
            <a:pPr lvl="0"/>
            <a:r>
              <a:rPr lang="en-GB" sz="2000" dirty="0"/>
              <a:t>What are the requirements for how the M&amp;E system is set up and the extent to which outcomes are predetermined, or allow for indicators and monitoring plans to evolve with the project?</a:t>
            </a:r>
            <a:endParaRPr lang="en-ZA" sz="2000" dirty="0"/>
          </a:p>
          <a:p>
            <a:pPr lvl="0"/>
            <a:r>
              <a:rPr lang="en-GB" sz="2000" dirty="0"/>
              <a:t>To which extent is adaptive programming and learning encouraged (including in the allocation of budget)? </a:t>
            </a:r>
            <a:endParaRPr lang="en-ZA" sz="2000" dirty="0"/>
          </a:p>
          <a:p>
            <a:pPr lvl="0"/>
            <a:r>
              <a:rPr lang="en-GB" sz="2000" dirty="0"/>
              <a:t>What mechanisms can be put in place to track impact beyond the life of the project?</a:t>
            </a:r>
            <a:endParaRPr lang="en-ZA" sz="2000" dirty="0"/>
          </a:p>
          <a:p>
            <a:pPr lvl="0"/>
            <a:r>
              <a:rPr lang="en-GB" sz="2000" dirty="0"/>
              <a:t>How do strict requirements around programme thematic or geographical scope, or team composition, curtail or enhance opportunities for impact?    </a:t>
            </a:r>
            <a:br>
              <a:rPr lang="en-GB" sz="2000" dirty="0"/>
            </a:br>
            <a:r>
              <a:rPr lang="en-GB" sz="2000" dirty="0"/>
              <a:t> </a:t>
            </a:r>
            <a:endParaRPr lang="en-ZA" sz="2000" dirty="0"/>
          </a:p>
          <a:p>
            <a:pPr marL="0" indent="0">
              <a:spcBef>
                <a:spcPts val="750"/>
              </a:spcBef>
              <a:spcAft>
                <a:spcPts val="0"/>
              </a:spcAft>
              <a:buFontTx/>
              <a:buNone/>
              <a:defRPr/>
            </a:pPr>
            <a:endParaRPr sz="2000" dirty="0"/>
          </a:p>
        </p:txBody>
      </p:sp>
      <p:pic>
        <p:nvPicPr>
          <p:cNvPr id="19459" name="Picture 3">
            <a:extLst>
              <a:ext uri="{FF2B5EF4-FFF2-40B4-BE49-F238E27FC236}">
                <a16:creationId xmlns:a16="http://schemas.microsoft.com/office/drawing/2014/main" id="{1F04A094-A4D6-3245-9187-AA80FB0D87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36000" y="1755570"/>
            <a:ext cx="1147763" cy="114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83;p36">
            <a:extLst>
              <a:ext uri="{FF2B5EF4-FFF2-40B4-BE49-F238E27FC236}">
                <a16:creationId xmlns:a16="http://schemas.microsoft.com/office/drawing/2014/main" id="{6AEBC0D3-390D-504E-8D43-A33366900489}"/>
              </a:ext>
            </a:extLst>
          </p:cNvPr>
          <p:cNvSpPr txBox="1">
            <a:spLocks noGrp="1"/>
          </p:cNvSpPr>
          <p:nvPr>
            <p:ph type="title"/>
          </p:nvPr>
        </p:nvSpPr>
        <p:spPr bwMode="auto">
          <a:xfrm>
            <a:off x="8755063" y="628650"/>
            <a:ext cx="3033712" cy="4888582"/>
          </a:xfrm>
          <a:prstGeom prst="rect">
            <a:avLst/>
          </a:prstGeom>
          <a:solidFill>
            <a:srgbClr val="FFFFFF"/>
          </a:solidFill>
          <a:ln>
            <a:solidFill>
              <a:srgbClr val="404040"/>
            </a:solidFill>
            <a:round/>
            <a:headEnd type="none" w="sm" len="sm"/>
            <a:tailEnd type="none" w="sm" len="sm"/>
          </a:ln>
        </p:spPr>
        <p:txBody>
          <a:bodyPr vert="horz" wrap="square" lIns="102857" tIns="102857" rIns="102857" bIns="102857" numCol="1" anchor="ctr" anchorCtr="1" compatLnSpc="1">
            <a:prstTxWarp prst="textNoShape">
              <a:avLst/>
            </a:prstTxWarp>
          </a:bodyPr>
          <a:lstStyle/>
          <a:p>
            <a:r>
              <a:rPr lang="en-GB" dirty="0"/>
              <a:t>Principle 3: Early discussions on joint vision, expectations and clear responsibilities are the basis for effective cross-cultural and transdisciplinary engagement</a:t>
            </a:r>
            <a:br>
              <a:rPr lang="en-ZA" dirty="0"/>
            </a:br>
            <a:r>
              <a:rPr lang="en-GB" dirty="0"/>
              <a:t> </a:t>
            </a:r>
            <a:endParaRPr lang="en-ZA" dirty="0"/>
          </a:p>
        </p:txBody>
      </p:sp>
      <p:pic>
        <p:nvPicPr>
          <p:cNvPr id="11" name="Picture Placeholder 10">
            <a:extLst>
              <a:ext uri="{FF2B5EF4-FFF2-40B4-BE49-F238E27FC236}">
                <a16:creationId xmlns:a16="http://schemas.microsoft.com/office/drawing/2014/main" id="{CEECD392-F30A-8449-842E-1B6F4386019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389188" y="612775"/>
            <a:ext cx="7315200" cy="4114800"/>
          </a:xfrm>
        </p:spPr>
      </p:pic>
      <p:pic>
        <p:nvPicPr>
          <p:cNvPr id="8" name="Picture Placeholder 10">
            <a:extLst>
              <a:ext uri="{FF2B5EF4-FFF2-40B4-BE49-F238E27FC236}">
                <a16:creationId xmlns:a16="http://schemas.microsoft.com/office/drawing/2014/main" id="{815FD8F6-9F6C-AA42-B24C-0231CFF9DA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92288" y="612775"/>
            <a:ext cx="5486400" cy="4114800"/>
          </a:xfrm>
        </p:spPr>
      </p:pic>
      <p:pic>
        <p:nvPicPr>
          <p:cNvPr id="21509" name="Picture 1">
            <a:extLst>
              <a:ext uri="{FF2B5EF4-FFF2-40B4-BE49-F238E27FC236}">
                <a16:creationId xmlns:a16="http://schemas.microsoft.com/office/drawing/2014/main" id="{0369A2BE-F1A7-344F-BBAA-38BE8DBD731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92288" y="628650"/>
            <a:ext cx="6559550" cy="491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3846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Google Shape;300;p38">
            <a:extLst>
              <a:ext uri="{FF2B5EF4-FFF2-40B4-BE49-F238E27FC236}">
                <a16:creationId xmlns:a16="http://schemas.microsoft.com/office/drawing/2014/main" id="{1B7A16F5-E994-504D-BAB3-67B1B173DC3F}"/>
              </a:ext>
            </a:extLst>
          </p:cNvPr>
          <p:cNvSpPr txBox="1">
            <a:spLocks noGrp="1"/>
          </p:cNvSpPr>
          <p:nvPr>
            <p:ph sz="half" idx="1"/>
          </p:nvPr>
        </p:nvSpPr>
        <p:spPr>
          <a:xfrm>
            <a:off x="1199457" y="2508077"/>
            <a:ext cx="9487358" cy="4068951"/>
          </a:xfrm>
          <a:prstGeom prst="rect">
            <a:avLst/>
          </a:prstGeom>
        </p:spPr>
        <p:txBody>
          <a:bodyPr spcFirstLastPara="1" vert="horz" wrap="square" lIns="51422" tIns="25704" rIns="51422" bIns="25704" numCol="1" anchor="t" anchorCtr="0" compatLnSpc="1">
            <a:prstTxWarp prst="textNoShape">
              <a:avLst/>
            </a:prstTxWarp>
            <a:noAutofit/>
          </a:bodyPr>
          <a:lstStyle/>
          <a:p>
            <a:pPr marL="0" indent="0">
              <a:spcBef>
                <a:spcPts val="112"/>
              </a:spcBef>
              <a:spcAft>
                <a:spcPts val="0"/>
              </a:spcAft>
              <a:buClr>
                <a:schemeClr val="dk1"/>
              </a:buClr>
              <a:buSzPts val="1100"/>
              <a:buFontTx/>
              <a:buNone/>
              <a:defRPr/>
            </a:pPr>
            <a:r>
              <a:rPr lang="en-US" sz="2000" b="1" dirty="0">
                <a:solidFill>
                  <a:schemeClr val="dk1"/>
                </a:solidFill>
                <a:ea typeface="Calibri"/>
                <a:cs typeface="Calibri"/>
                <a:sym typeface="Calibri"/>
              </a:rPr>
              <a:t>Checklist </a:t>
            </a:r>
            <a:endParaRPr sz="2000" b="1" dirty="0">
              <a:solidFill>
                <a:schemeClr val="dk1"/>
              </a:solidFill>
              <a:ea typeface="Calibri"/>
              <a:cs typeface="Calibri"/>
              <a:sym typeface="Calibri"/>
            </a:endParaRPr>
          </a:p>
          <a:p>
            <a:pPr marL="385755">
              <a:spcBef>
                <a:spcPts val="337"/>
              </a:spcBef>
              <a:spcAft>
                <a:spcPts val="675"/>
              </a:spcAft>
              <a:buClr>
                <a:schemeClr val="dk1"/>
              </a:buClr>
              <a:buSzPts val="2400"/>
              <a:defRPr/>
            </a:pPr>
            <a:r>
              <a:rPr lang="en-US" sz="2000" dirty="0">
                <a:solidFill>
                  <a:schemeClr val="dk1"/>
                </a:solidFill>
                <a:ea typeface="Calibri"/>
                <a:cs typeface="Calibri"/>
                <a:sym typeface="Calibri"/>
              </a:rPr>
              <a:t>Has face-to-face time (including explicit team building activities) been adequately budgeted for, especially during the inception phase, to build trust and team cohesion? </a:t>
            </a:r>
            <a:endParaRPr sz="2000" dirty="0">
              <a:solidFill>
                <a:schemeClr val="dk1"/>
              </a:solidFill>
              <a:ea typeface="Calibri"/>
              <a:cs typeface="Calibri"/>
              <a:sym typeface="Calibri"/>
            </a:endParaRPr>
          </a:p>
          <a:p>
            <a:pPr marL="385755">
              <a:spcBef>
                <a:spcPts val="337"/>
              </a:spcBef>
              <a:spcAft>
                <a:spcPts val="675"/>
              </a:spcAft>
              <a:buClr>
                <a:schemeClr val="dk1"/>
              </a:buClr>
              <a:buSzPts val="2400"/>
              <a:defRPr/>
            </a:pPr>
            <a:r>
              <a:rPr lang="en-US" sz="2000" dirty="0">
                <a:solidFill>
                  <a:schemeClr val="dk1"/>
                </a:solidFill>
                <a:ea typeface="Calibri"/>
                <a:cs typeface="Calibri"/>
                <a:sym typeface="Calibri"/>
              </a:rPr>
              <a:t>Do partners feel ownership of consortium vision, processes and results?</a:t>
            </a:r>
            <a:endParaRPr sz="2000" dirty="0">
              <a:solidFill>
                <a:schemeClr val="dk1"/>
              </a:solidFill>
              <a:ea typeface="Calibri"/>
              <a:cs typeface="Calibri"/>
              <a:sym typeface="Calibri"/>
            </a:endParaRPr>
          </a:p>
          <a:p>
            <a:pPr marL="385755">
              <a:spcBef>
                <a:spcPts val="337"/>
              </a:spcBef>
              <a:spcAft>
                <a:spcPts val="675"/>
              </a:spcAft>
              <a:buClr>
                <a:schemeClr val="dk1"/>
              </a:buClr>
              <a:buSzPts val="2400"/>
              <a:defRPr/>
            </a:pPr>
            <a:r>
              <a:rPr lang="en-US" sz="2000" dirty="0">
                <a:solidFill>
                  <a:schemeClr val="dk1"/>
                </a:solidFill>
                <a:ea typeface="Calibri"/>
                <a:cs typeface="Calibri"/>
                <a:sym typeface="Calibri"/>
              </a:rPr>
              <a:t>Have joint values that will underlie the implementation of the project been jointly developed?</a:t>
            </a:r>
            <a:endParaRPr sz="2000" dirty="0">
              <a:solidFill>
                <a:schemeClr val="dk1"/>
              </a:solidFill>
              <a:ea typeface="Calibri"/>
              <a:cs typeface="Calibri"/>
              <a:sym typeface="Calibri"/>
            </a:endParaRPr>
          </a:p>
          <a:p>
            <a:pPr marL="385755">
              <a:spcBef>
                <a:spcPts val="337"/>
              </a:spcBef>
              <a:spcAft>
                <a:spcPts val="675"/>
              </a:spcAft>
              <a:buClr>
                <a:schemeClr val="dk1"/>
              </a:buClr>
              <a:buSzPts val="2400"/>
              <a:defRPr/>
            </a:pPr>
            <a:r>
              <a:rPr lang="en-US" sz="2000" dirty="0">
                <a:solidFill>
                  <a:schemeClr val="dk1"/>
                </a:solidFill>
                <a:ea typeface="Calibri"/>
                <a:cs typeface="Calibri"/>
                <a:sym typeface="Calibri"/>
              </a:rPr>
              <a:t>Are mechanisms for reflection and surfacing tensions or conflict in place? </a:t>
            </a:r>
            <a:endParaRPr sz="2000" dirty="0">
              <a:solidFill>
                <a:schemeClr val="dk1"/>
              </a:solidFill>
              <a:ea typeface="Calibri"/>
              <a:cs typeface="Calibri"/>
              <a:sym typeface="Calibri"/>
            </a:endParaRPr>
          </a:p>
          <a:p>
            <a:pPr marL="385755">
              <a:spcBef>
                <a:spcPts val="337"/>
              </a:spcBef>
              <a:spcAft>
                <a:spcPts val="675"/>
              </a:spcAft>
              <a:buClr>
                <a:schemeClr val="dk1"/>
              </a:buClr>
              <a:buSzPts val="2400"/>
              <a:defRPr/>
            </a:pPr>
            <a:r>
              <a:rPr lang="en-US" sz="2000" dirty="0">
                <a:solidFill>
                  <a:schemeClr val="dk1"/>
                </a:solidFill>
                <a:ea typeface="Calibri"/>
                <a:cs typeface="Calibri"/>
                <a:sym typeface="Calibri"/>
              </a:rPr>
              <a:t>Is the team able to resolve conflicts and learn from this process?</a:t>
            </a:r>
            <a:endParaRPr sz="2000" dirty="0">
              <a:solidFill>
                <a:schemeClr val="dk1"/>
              </a:solidFill>
              <a:ea typeface="Calibri"/>
              <a:cs typeface="Calibri"/>
              <a:sym typeface="Calibri"/>
            </a:endParaRPr>
          </a:p>
          <a:p>
            <a:pPr marL="385755">
              <a:spcBef>
                <a:spcPts val="337"/>
              </a:spcBef>
              <a:spcAft>
                <a:spcPts val="675"/>
              </a:spcAft>
              <a:buClr>
                <a:schemeClr val="dk1"/>
              </a:buClr>
              <a:buSzPts val="2400"/>
              <a:defRPr/>
            </a:pPr>
            <a:r>
              <a:rPr lang="en-US" sz="2000" dirty="0">
                <a:solidFill>
                  <a:schemeClr val="dk1"/>
                </a:solidFill>
                <a:ea typeface="Calibri"/>
                <a:cs typeface="Calibri"/>
                <a:sym typeface="Calibri"/>
              </a:rPr>
              <a:t>Do all partners feel they are considered in the governance and implementation of the project?</a:t>
            </a:r>
            <a:endParaRPr sz="2000" dirty="0">
              <a:solidFill>
                <a:schemeClr val="dk1"/>
              </a:solidFill>
              <a:ea typeface="Calibri"/>
              <a:cs typeface="Calibri"/>
              <a:sym typeface="Calibri"/>
            </a:endParaRPr>
          </a:p>
          <a:p>
            <a:pPr marL="0" indent="0">
              <a:spcBef>
                <a:spcPts val="750"/>
              </a:spcBef>
              <a:spcAft>
                <a:spcPts val="0"/>
              </a:spcAft>
              <a:buFontTx/>
              <a:buNone/>
              <a:defRPr/>
            </a:pPr>
            <a:endParaRPr sz="2000" dirty="0"/>
          </a:p>
        </p:txBody>
      </p:sp>
      <p:sp>
        <p:nvSpPr>
          <p:cNvPr id="6" name="Google Shape;237;p30">
            <a:extLst>
              <a:ext uri="{FF2B5EF4-FFF2-40B4-BE49-F238E27FC236}">
                <a16:creationId xmlns:a16="http://schemas.microsoft.com/office/drawing/2014/main" id="{46CBE433-DFC8-D64D-8AA4-5CD5D46E3511}"/>
              </a:ext>
            </a:extLst>
          </p:cNvPr>
          <p:cNvSpPr txBox="1">
            <a:spLocks/>
          </p:cNvSpPr>
          <p:nvPr/>
        </p:nvSpPr>
        <p:spPr>
          <a:xfrm>
            <a:off x="2324026" y="584185"/>
            <a:ext cx="7543800" cy="120689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lIns="102857" tIns="102857" rIns="102857" bIns="102857" anchor="ctr"/>
          <a:lstStyle>
            <a:lvl1pPr algn="l" defTabSz="1219170" rtl="0" eaLnBrk="1" latinLnBrk="0" hangingPunct="1">
              <a:lnSpc>
                <a:spcPct val="90000"/>
              </a:lnSpc>
              <a:spcBef>
                <a:spcPct val="0"/>
              </a:spcBef>
              <a:buNone/>
              <a:defRPr sz="72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buClr>
                <a:srgbClr val="262626"/>
              </a:buClr>
              <a:buSzPts val="3733"/>
              <a:defRPr/>
            </a:pPr>
            <a:r>
              <a:rPr lang="en-US" sz="4049"/>
              <a:t>Test yourself...</a:t>
            </a:r>
            <a:endParaRPr lang="en-US" sz="4049" dirty="0"/>
          </a:p>
        </p:txBody>
      </p:sp>
      <p:pic>
        <p:nvPicPr>
          <p:cNvPr id="5" name="Picture 6">
            <a:extLst>
              <a:ext uri="{FF2B5EF4-FFF2-40B4-BE49-F238E27FC236}">
                <a16:creationId xmlns:a16="http://schemas.microsoft.com/office/drawing/2014/main" id="{CE1225E2-CAED-6648-8A0F-363EC7A42E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72264" y="1791075"/>
            <a:ext cx="1147762"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83;p36">
            <a:extLst>
              <a:ext uri="{FF2B5EF4-FFF2-40B4-BE49-F238E27FC236}">
                <a16:creationId xmlns:a16="http://schemas.microsoft.com/office/drawing/2014/main" id="{6AEBC0D3-390D-504E-8D43-A33366900489}"/>
              </a:ext>
            </a:extLst>
          </p:cNvPr>
          <p:cNvSpPr txBox="1">
            <a:spLocks noGrp="1"/>
          </p:cNvSpPr>
          <p:nvPr>
            <p:ph type="title"/>
          </p:nvPr>
        </p:nvSpPr>
        <p:spPr bwMode="auto">
          <a:xfrm>
            <a:off x="8755063" y="628650"/>
            <a:ext cx="3033712" cy="4888582"/>
          </a:xfrm>
          <a:prstGeom prst="rect">
            <a:avLst/>
          </a:prstGeom>
          <a:solidFill>
            <a:srgbClr val="FFFFFF"/>
          </a:solidFill>
          <a:ln>
            <a:solidFill>
              <a:srgbClr val="404040"/>
            </a:solidFill>
            <a:round/>
            <a:headEnd type="none" w="sm" len="sm"/>
            <a:tailEnd type="none" w="sm" len="sm"/>
          </a:ln>
        </p:spPr>
        <p:txBody>
          <a:bodyPr vert="horz" wrap="square" lIns="102857" tIns="102857" rIns="102857" bIns="102857" numCol="1" anchor="ctr" anchorCtr="1" compatLnSpc="1">
            <a:prstTxWarp prst="textNoShape">
              <a:avLst/>
            </a:prstTxWarp>
          </a:bodyPr>
          <a:lstStyle/>
          <a:p>
            <a:r>
              <a:rPr lang="en-GB" dirty="0"/>
              <a:t>Principle 4: </a:t>
            </a:r>
            <a:br>
              <a:rPr lang="en-GB" dirty="0"/>
            </a:br>
            <a:r>
              <a:rPr lang="en-GB" dirty="0"/>
              <a:t>Building trust and strong relationships is key to unlocking effective transdisciplinary collaboration</a:t>
            </a:r>
            <a:endParaRPr lang="en-ZA" dirty="0"/>
          </a:p>
        </p:txBody>
      </p:sp>
      <p:pic>
        <p:nvPicPr>
          <p:cNvPr id="11" name="Picture Placeholder 10">
            <a:extLst>
              <a:ext uri="{FF2B5EF4-FFF2-40B4-BE49-F238E27FC236}">
                <a16:creationId xmlns:a16="http://schemas.microsoft.com/office/drawing/2014/main" id="{CEECD392-F30A-8449-842E-1B6F4386019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389188" y="612775"/>
            <a:ext cx="7315200" cy="4114800"/>
          </a:xfrm>
        </p:spPr>
      </p:pic>
      <p:pic>
        <p:nvPicPr>
          <p:cNvPr id="8" name="Picture Placeholder 10">
            <a:extLst>
              <a:ext uri="{FF2B5EF4-FFF2-40B4-BE49-F238E27FC236}">
                <a16:creationId xmlns:a16="http://schemas.microsoft.com/office/drawing/2014/main" id="{815FD8F6-9F6C-AA42-B24C-0231CFF9DA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92288" y="612775"/>
            <a:ext cx="5486400" cy="4114800"/>
          </a:xfrm>
        </p:spPr>
      </p:pic>
      <p:pic>
        <p:nvPicPr>
          <p:cNvPr id="6" name="Picture 5">
            <a:extLst>
              <a:ext uri="{FF2B5EF4-FFF2-40B4-BE49-F238E27FC236}">
                <a16:creationId xmlns:a16="http://schemas.microsoft.com/office/drawing/2014/main" id="{544030DE-7A1F-1548-9B0B-DBD0542D6F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1000" y="740255"/>
            <a:ext cx="7499255" cy="4776977"/>
          </a:xfrm>
          <a:prstGeom prst="rect">
            <a:avLst/>
          </a:prstGeom>
        </p:spPr>
      </p:pic>
    </p:spTree>
    <p:extLst>
      <p:ext uri="{BB962C8B-B14F-4D97-AF65-F5344CB8AC3E}">
        <p14:creationId xmlns:p14="http://schemas.microsoft.com/office/powerpoint/2010/main" val="34174015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Google Shape;300;p38">
            <a:extLst>
              <a:ext uri="{FF2B5EF4-FFF2-40B4-BE49-F238E27FC236}">
                <a16:creationId xmlns:a16="http://schemas.microsoft.com/office/drawing/2014/main" id="{1B7A16F5-E994-504D-BAB3-67B1B173DC3F}"/>
              </a:ext>
            </a:extLst>
          </p:cNvPr>
          <p:cNvSpPr txBox="1">
            <a:spLocks noGrp="1"/>
          </p:cNvSpPr>
          <p:nvPr>
            <p:ph sz="half" idx="1"/>
          </p:nvPr>
        </p:nvSpPr>
        <p:spPr>
          <a:xfrm>
            <a:off x="1271464" y="2564904"/>
            <a:ext cx="9145016" cy="4069457"/>
          </a:xfrm>
          <a:prstGeom prst="rect">
            <a:avLst/>
          </a:prstGeom>
        </p:spPr>
        <p:txBody>
          <a:bodyPr spcFirstLastPara="1" vert="horz" wrap="square" lIns="51422" tIns="25704" rIns="51422" bIns="25704" numCol="1" anchor="t" anchorCtr="0" compatLnSpc="1">
            <a:prstTxWarp prst="textNoShape">
              <a:avLst/>
            </a:prstTxWarp>
            <a:noAutofit/>
          </a:bodyPr>
          <a:lstStyle/>
          <a:p>
            <a:pPr marL="0" indent="0">
              <a:spcBef>
                <a:spcPts val="112"/>
              </a:spcBef>
              <a:spcAft>
                <a:spcPts val="0"/>
              </a:spcAft>
              <a:buClr>
                <a:schemeClr val="dk1"/>
              </a:buClr>
              <a:buSzPts val="1100"/>
              <a:buFontTx/>
              <a:buNone/>
              <a:defRPr/>
            </a:pPr>
            <a:r>
              <a:rPr lang="en-US" sz="2000" b="1" dirty="0">
                <a:solidFill>
                  <a:schemeClr val="dk1"/>
                </a:solidFill>
                <a:ea typeface="Calibri"/>
                <a:cs typeface="Calibri"/>
                <a:sym typeface="Calibri"/>
              </a:rPr>
              <a:t>Checklist </a:t>
            </a:r>
            <a:endParaRPr sz="2000" b="1" dirty="0">
              <a:solidFill>
                <a:schemeClr val="dk1"/>
              </a:solidFill>
              <a:ea typeface="Calibri"/>
              <a:cs typeface="Calibri"/>
              <a:sym typeface="Calibri"/>
            </a:endParaRPr>
          </a:p>
          <a:p>
            <a:pPr lvl="0"/>
            <a:r>
              <a:rPr lang="en-GB" sz="2000" dirty="0"/>
              <a:t>Has face-to-face time been adequately budgeted for, especially during the inception phase, to build trust and team cohesion? </a:t>
            </a:r>
            <a:endParaRPr lang="en-ZA" sz="2000" dirty="0"/>
          </a:p>
          <a:p>
            <a:pPr lvl="0"/>
            <a:r>
              <a:rPr lang="en-GB" sz="2000" dirty="0"/>
              <a:t>Do partners feel ownership of consortium vision, processes and results?</a:t>
            </a:r>
            <a:endParaRPr lang="en-ZA" sz="2000" dirty="0"/>
          </a:p>
          <a:p>
            <a:pPr lvl="0"/>
            <a:r>
              <a:rPr lang="en-GB" sz="2000" dirty="0"/>
              <a:t>Have joint values that will underlie the implementation of the project been jointly developed?</a:t>
            </a:r>
            <a:endParaRPr lang="en-ZA" sz="2000" dirty="0"/>
          </a:p>
          <a:p>
            <a:pPr lvl="0"/>
            <a:r>
              <a:rPr lang="en-GB" sz="2000" dirty="0"/>
              <a:t>Are mechanisms for reflection and surfacing tensions or conflict in place? </a:t>
            </a:r>
            <a:endParaRPr lang="en-ZA" sz="2000" dirty="0"/>
          </a:p>
          <a:p>
            <a:pPr lvl="0"/>
            <a:r>
              <a:rPr lang="en-GB" sz="2000" dirty="0"/>
              <a:t>Is the team able to resolve conflicts and learn from this process?</a:t>
            </a:r>
            <a:endParaRPr lang="en-ZA" sz="2000" dirty="0"/>
          </a:p>
          <a:p>
            <a:pPr lvl="0"/>
            <a:r>
              <a:rPr lang="en-GB" sz="2000" dirty="0"/>
              <a:t>Do all partners feel they are considered in the governance and implementation of the project?</a:t>
            </a:r>
            <a:endParaRPr lang="en-ZA" sz="2000" dirty="0"/>
          </a:p>
          <a:p>
            <a:pPr marL="0" indent="0">
              <a:spcBef>
                <a:spcPts val="750"/>
              </a:spcBef>
              <a:spcAft>
                <a:spcPts val="0"/>
              </a:spcAft>
              <a:buFontTx/>
              <a:buNone/>
              <a:defRPr/>
            </a:pPr>
            <a:endParaRPr sz="2000" dirty="0"/>
          </a:p>
        </p:txBody>
      </p:sp>
      <p:sp>
        <p:nvSpPr>
          <p:cNvPr id="5" name="Google Shape;237;p30">
            <a:extLst>
              <a:ext uri="{FF2B5EF4-FFF2-40B4-BE49-F238E27FC236}">
                <a16:creationId xmlns:a16="http://schemas.microsoft.com/office/drawing/2014/main" id="{E1E33DE1-5847-0D43-B4F4-6805924F2882}"/>
              </a:ext>
            </a:extLst>
          </p:cNvPr>
          <p:cNvSpPr txBox="1">
            <a:spLocks/>
          </p:cNvSpPr>
          <p:nvPr/>
        </p:nvSpPr>
        <p:spPr>
          <a:xfrm>
            <a:off x="2324026" y="584185"/>
            <a:ext cx="7543800" cy="120689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lIns="102857" tIns="102857" rIns="102857" bIns="102857" anchor="ctr"/>
          <a:lstStyle>
            <a:lvl1pPr algn="l" defTabSz="1219170" rtl="0" eaLnBrk="1" latinLnBrk="0" hangingPunct="1">
              <a:lnSpc>
                <a:spcPct val="90000"/>
              </a:lnSpc>
              <a:spcBef>
                <a:spcPct val="0"/>
              </a:spcBef>
              <a:buNone/>
              <a:defRPr sz="72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buClr>
                <a:srgbClr val="262626"/>
              </a:buClr>
              <a:buSzPts val="3733"/>
              <a:defRPr/>
            </a:pPr>
            <a:r>
              <a:rPr lang="en-US" sz="4049"/>
              <a:t>Test yourself...</a:t>
            </a:r>
            <a:endParaRPr lang="en-US" sz="4049" dirty="0"/>
          </a:p>
        </p:txBody>
      </p:sp>
      <p:pic>
        <p:nvPicPr>
          <p:cNvPr id="7" name="Picture 6">
            <a:extLst>
              <a:ext uri="{FF2B5EF4-FFF2-40B4-BE49-F238E27FC236}">
                <a16:creationId xmlns:a16="http://schemas.microsoft.com/office/drawing/2014/main" id="{510F6123-69D2-5B40-A87E-48DD00C6C1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72264" y="1791075"/>
            <a:ext cx="1147762"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8505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83;p36">
            <a:extLst>
              <a:ext uri="{FF2B5EF4-FFF2-40B4-BE49-F238E27FC236}">
                <a16:creationId xmlns:a16="http://schemas.microsoft.com/office/drawing/2014/main" id="{6AEBC0D3-390D-504E-8D43-A33366900489}"/>
              </a:ext>
            </a:extLst>
          </p:cNvPr>
          <p:cNvSpPr txBox="1">
            <a:spLocks noGrp="1"/>
          </p:cNvSpPr>
          <p:nvPr>
            <p:ph type="title"/>
          </p:nvPr>
        </p:nvSpPr>
        <p:spPr bwMode="auto">
          <a:xfrm>
            <a:off x="8755063" y="628650"/>
            <a:ext cx="3033712" cy="4888582"/>
          </a:xfrm>
          <a:prstGeom prst="rect">
            <a:avLst/>
          </a:prstGeom>
          <a:solidFill>
            <a:srgbClr val="FFFFFF"/>
          </a:solidFill>
          <a:ln>
            <a:solidFill>
              <a:srgbClr val="404040"/>
            </a:solidFill>
            <a:round/>
            <a:headEnd type="none" w="sm" len="sm"/>
            <a:tailEnd type="none" w="sm" len="sm"/>
          </a:ln>
        </p:spPr>
        <p:txBody>
          <a:bodyPr vert="horz" wrap="square" lIns="102857" tIns="102857" rIns="102857" bIns="102857" numCol="1" anchor="ctr" anchorCtr="1" compatLnSpc="1">
            <a:prstTxWarp prst="textNoShape">
              <a:avLst/>
            </a:prstTxWarp>
          </a:bodyPr>
          <a:lstStyle/>
          <a:p>
            <a:r>
              <a:rPr lang="en-GB" dirty="0"/>
              <a:t>Principle 5: Addressing diversity in the consortium by establishing a shared and transparent governance structure</a:t>
            </a:r>
            <a:br>
              <a:rPr lang="en-ZA" dirty="0"/>
            </a:br>
            <a:r>
              <a:rPr lang="en-GB" dirty="0"/>
              <a:t> </a:t>
            </a:r>
            <a:br>
              <a:rPr lang="en-ZA" dirty="0"/>
            </a:br>
            <a:r>
              <a:rPr lang="en-GB" dirty="0"/>
              <a:t> </a:t>
            </a:r>
            <a:endParaRPr lang="en-ZA" dirty="0"/>
          </a:p>
        </p:txBody>
      </p:sp>
      <p:pic>
        <p:nvPicPr>
          <p:cNvPr id="11" name="Picture Placeholder 10">
            <a:extLst>
              <a:ext uri="{FF2B5EF4-FFF2-40B4-BE49-F238E27FC236}">
                <a16:creationId xmlns:a16="http://schemas.microsoft.com/office/drawing/2014/main" id="{CEECD392-F30A-8449-842E-1B6F4386019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389188" y="612775"/>
            <a:ext cx="7315200" cy="4114800"/>
          </a:xfrm>
        </p:spPr>
      </p:pic>
      <p:pic>
        <p:nvPicPr>
          <p:cNvPr id="8" name="Picture Placeholder 10">
            <a:extLst>
              <a:ext uri="{FF2B5EF4-FFF2-40B4-BE49-F238E27FC236}">
                <a16:creationId xmlns:a16="http://schemas.microsoft.com/office/drawing/2014/main" id="{815FD8F6-9F6C-AA42-B24C-0231CFF9DA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92288" y="612775"/>
            <a:ext cx="5486400" cy="4114800"/>
          </a:xfrm>
        </p:spPr>
      </p:pic>
      <p:sp>
        <p:nvSpPr>
          <p:cNvPr id="3" name="Text Placeholder 2">
            <a:extLst>
              <a:ext uri="{FF2B5EF4-FFF2-40B4-BE49-F238E27FC236}">
                <a16:creationId xmlns:a16="http://schemas.microsoft.com/office/drawing/2014/main" id="{9BF3E713-C185-674A-A12F-4160B7A5198E}"/>
              </a:ext>
            </a:extLst>
          </p:cNvPr>
          <p:cNvSpPr>
            <a:spLocks noGrp="1"/>
          </p:cNvSpPr>
          <p:nvPr>
            <p:ph type="body" sz="half" idx="2"/>
          </p:nvPr>
        </p:nvSpPr>
        <p:spPr/>
        <p:txBody>
          <a:bodyPr/>
          <a:lstStyle/>
          <a:p>
            <a:endParaRPr lang="en-US"/>
          </a:p>
        </p:txBody>
      </p:sp>
      <p:pic>
        <p:nvPicPr>
          <p:cNvPr id="4" name="Picture 3">
            <a:extLst>
              <a:ext uri="{FF2B5EF4-FFF2-40B4-BE49-F238E27FC236}">
                <a16:creationId xmlns:a16="http://schemas.microsoft.com/office/drawing/2014/main" id="{8D52411F-1A2A-7B44-82BC-D987B28054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25550" y="628651"/>
            <a:ext cx="7231063" cy="4888582"/>
          </a:xfrm>
          <a:prstGeom prst="rect">
            <a:avLst/>
          </a:prstGeom>
        </p:spPr>
      </p:pic>
    </p:spTree>
    <p:extLst>
      <p:ext uri="{BB962C8B-B14F-4D97-AF65-F5344CB8AC3E}">
        <p14:creationId xmlns:p14="http://schemas.microsoft.com/office/powerpoint/2010/main" val="35396567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Google Shape;300;p38">
            <a:extLst>
              <a:ext uri="{FF2B5EF4-FFF2-40B4-BE49-F238E27FC236}">
                <a16:creationId xmlns:a16="http://schemas.microsoft.com/office/drawing/2014/main" id="{1B7A16F5-E994-504D-BAB3-67B1B173DC3F}"/>
              </a:ext>
            </a:extLst>
          </p:cNvPr>
          <p:cNvSpPr txBox="1">
            <a:spLocks noGrp="1"/>
          </p:cNvSpPr>
          <p:nvPr>
            <p:ph sz="half" idx="1"/>
          </p:nvPr>
        </p:nvSpPr>
        <p:spPr>
          <a:xfrm>
            <a:off x="1415480" y="2865802"/>
            <a:ext cx="9526351" cy="3735836"/>
          </a:xfrm>
          <a:prstGeom prst="rect">
            <a:avLst/>
          </a:prstGeom>
        </p:spPr>
        <p:txBody>
          <a:bodyPr spcFirstLastPara="1" vert="horz" wrap="square" lIns="51422" tIns="25704" rIns="51422" bIns="25704" numCol="1" anchor="t" anchorCtr="0" compatLnSpc="1">
            <a:prstTxWarp prst="textNoShape">
              <a:avLst/>
            </a:prstTxWarp>
            <a:noAutofit/>
          </a:bodyPr>
          <a:lstStyle/>
          <a:p>
            <a:pPr marL="0" indent="0">
              <a:spcBef>
                <a:spcPts val="112"/>
              </a:spcBef>
              <a:spcAft>
                <a:spcPts val="0"/>
              </a:spcAft>
              <a:buClr>
                <a:schemeClr val="dk1"/>
              </a:buClr>
              <a:buSzPts val="1100"/>
              <a:buFontTx/>
              <a:buNone/>
              <a:defRPr/>
            </a:pPr>
            <a:r>
              <a:rPr lang="en-US" sz="2000" b="1" dirty="0">
                <a:solidFill>
                  <a:schemeClr val="dk1"/>
                </a:solidFill>
                <a:ea typeface="Calibri"/>
                <a:cs typeface="Calibri"/>
                <a:sym typeface="Calibri"/>
              </a:rPr>
              <a:t>Checklist</a:t>
            </a:r>
          </a:p>
          <a:p>
            <a:pPr lvl="0"/>
            <a:r>
              <a:rPr lang="en-GB" sz="2000" dirty="0"/>
              <a:t>Are governance structures clear and transparent, and understood by all partners? </a:t>
            </a:r>
            <a:endParaRPr lang="en-ZA" sz="2000" dirty="0"/>
          </a:p>
          <a:p>
            <a:pPr lvl="0"/>
            <a:r>
              <a:rPr lang="en-GB" sz="2000" dirty="0"/>
              <a:t>Are the constraints imposed by different working styles and geographical disparities adequately addressed (to the extent they can be) and accounted for?</a:t>
            </a:r>
            <a:endParaRPr lang="en-ZA" sz="2000" dirty="0"/>
          </a:p>
          <a:p>
            <a:pPr lvl="0"/>
            <a:r>
              <a:rPr lang="en-GB" sz="2000" dirty="0"/>
              <a:t>Can project members address tensions or conflict within the consortium effectively? </a:t>
            </a:r>
            <a:endParaRPr lang="en-ZA" sz="2000" dirty="0"/>
          </a:p>
          <a:p>
            <a:pPr lvl="0"/>
            <a:r>
              <a:rPr lang="en-GB" sz="2000" dirty="0"/>
              <a:t>Are crises and conflict recognised as opportunities to improve learning and organizational structure or consortium performance?</a:t>
            </a:r>
            <a:endParaRPr lang="en-ZA" sz="2000" dirty="0"/>
          </a:p>
          <a:p>
            <a:pPr marL="0" indent="0">
              <a:spcBef>
                <a:spcPts val="112"/>
              </a:spcBef>
              <a:spcAft>
                <a:spcPts val="0"/>
              </a:spcAft>
              <a:buClr>
                <a:schemeClr val="dk1"/>
              </a:buClr>
              <a:buSzPts val="1100"/>
              <a:buFontTx/>
              <a:buNone/>
              <a:defRPr/>
            </a:pPr>
            <a:endParaRPr sz="2000" dirty="0"/>
          </a:p>
        </p:txBody>
      </p:sp>
      <p:sp>
        <p:nvSpPr>
          <p:cNvPr id="5" name="Google Shape;237;p30">
            <a:extLst>
              <a:ext uri="{FF2B5EF4-FFF2-40B4-BE49-F238E27FC236}">
                <a16:creationId xmlns:a16="http://schemas.microsoft.com/office/drawing/2014/main" id="{362E4C77-BF9F-2542-8AE5-1D92D134ABBB}"/>
              </a:ext>
            </a:extLst>
          </p:cNvPr>
          <p:cNvSpPr txBox="1">
            <a:spLocks/>
          </p:cNvSpPr>
          <p:nvPr/>
        </p:nvSpPr>
        <p:spPr>
          <a:xfrm>
            <a:off x="2324026" y="584185"/>
            <a:ext cx="7543800" cy="120689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lIns="102857" tIns="102857" rIns="102857" bIns="102857" anchor="ctr"/>
          <a:lstStyle>
            <a:lvl1pPr algn="l" defTabSz="1219170" rtl="0" eaLnBrk="1" latinLnBrk="0" hangingPunct="1">
              <a:lnSpc>
                <a:spcPct val="90000"/>
              </a:lnSpc>
              <a:spcBef>
                <a:spcPct val="0"/>
              </a:spcBef>
              <a:buNone/>
              <a:defRPr sz="72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buClr>
                <a:srgbClr val="262626"/>
              </a:buClr>
              <a:buSzPts val="3733"/>
              <a:defRPr/>
            </a:pPr>
            <a:r>
              <a:rPr lang="en-US" sz="4049"/>
              <a:t>Test yourself...</a:t>
            </a:r>
            <a:endParaRPr lang="en-US" sz="4049" dirty="0"/>
          </a:p>
        </p:txBody>
      </p:sp>
      <p:pic>
        <p:nvPicPr>
          <p:cNvPr id="7" name="Picture 6">
            <a:extLst>
              <a:ext uri="{FF2B5EF4-FFF2-40B4-BE49-F238E27FC236}">
                <a16:creationId xmlns:a16="http://schemas.microsoft.com/office/drawing/2014/main" id="{D67D2178-3F25-644C-8F5D-462D535AB3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72264" y="1791075"/>
            <a:ext cx="1147762"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256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83;p36">
            <a:extLst>
              <a:ext uri="{FF2B5EF4-FFF2-40B4-BE49-F238E27FC236}">
                <a16:creationId xmlns:a16="http://schemas.microsoft.com/office/drawing/2014/main" id="{6AEBC0D3-390D-504E-8D43-A33366900489}"/>
              </a:ext>
            </a:extLst>
          </p:cNvPr>
          <p:cNvSpPr txBox="1">
            <a:spLocks noGrp="1"/>
          </p:cNvSpPr>
          <p:nvPr>
            <p:ph type="title"/>
          </p:nvPr>
        </p:nvSpPr>
        <p:spPr bwMode="auto">
          <a:xfrm>
            <a:off x="8755063" y="628650"/>
            <a:ext cx="3033712" cy="4888582"/>
          </a:xfrm>
          <a:prstGeom prst="rect">
            <a:avLst/>
          </a:prstGeom>
          <a:solidFill>
            <a:srgbClr val="FFFFFF"/>
          </a:solidFill>
          <a:ln>
            <a:solidFill>
              <a:srgbClr val="404040"/>
            </a:solidFill>
            <a:round/>
            <a:headEnd type="none" w="sm" len="sm"/>
            <a:tailEnd type="none" w="sm" len="sm"/>
          </a:ln>
        </p:spPr>
        <p:txBody>
          <a:bodyPr vert="horz" wrap="square" lIns="102857" tIns="102857" rIns="102857" bIns="102857" numCol="1" anchor="ctr" anchorCtr="1" compatLnSpc="1">
            <a:prstTxWarp prst="textNoShape">
              <a:avLst/>
            </a:prstTxWarp>
          </a:bodyPr>
          <a:lstStyle/>
          <a:p>
            <a:r>
              <a:rPr lang="en-GB" dirty="0"/>
              <a:t>Principle 6: Create and implement appropriate mechanisms for reflection, learning and course correction</a:t>
            </a:r>
            <a:br>
              <a:rPr lang="en-ZA" dirty="0"/>
            </a:br>
            <a:r>
              <a:rPr lang="en-GB" dirty="0"/>
              <a:t> </a:t>
            </a:r>
            <a:endParaRPr lang="en-ZA" dirty="0"/>
          </a:p>
        </p:txBody>
      </p:sp>
      <p:pic>
        <p:nvPicPr>
          <p:cNvPr id="11" name="Picture Placeholder 10">
            <a:extLst>
              <a:ext uri="{FF2B5EF4-FFF2-40B4-BE49-F238E27FC236}">
                <a16:creationId xmlns:a16="http://schemas.microsoft.com/office/drawing/2014/main" id="{CEECD392-F30A-8449-842E-1B6F4386019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389188" y="612775"/>
            <a:ext cx="7315200" cy="4114800"/>
          </a:xfrm>
        </p:spPr>
      </p:pic>
      <p:pic>
        <p:nvPicPr>
          <p:cNvPr id="8" name="Picture Placeholder 10">
            <a:extLst>
              <a:ext uri="{FF2B5EF4-FFF2-40B4-BE49-F238E27FC236}">
                <a16:creationId xmlns:a16="http://schemas.microsoft.com/office/drawing/2014/main" id="{815FD8F6-9F6C-AA42-B24C-0231CFF9DA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92288" y="612775"/>
            <a:ext cx="5486400" cy="4114800"/>
          </a:xfrm>
        </p:spPr>
      </p:pic>
      <p:pic>
        <p:nvPicPr>
          <p:cNvPr id="14" name="Picture 13">
            <a:extLst>
              <a:ext uri="{FF2B5EF4-FFF2-40B4-BE49-F238E27FC236}">
                <a16:creationId xmlns:a16="http://schemas.microsoft.com/office/drawing/2014/main" id="{88626AAB-8DFE-AA44-82CF-A92D474CF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6812" y="628650"/>
            <a:ext cx="8219801" cy="4888582"/>
          </a:xfrm>
          <a:prstGeom prst="rect">
            <a:avLst/>
          </a:prstGeom>
        </p:spPr>
      </p:pic>
    </p:spTree>
    <p:extLst>
      <p:ext uri="{BB962C8B-B14F-4D97-AF65-F5344CB8AC3E}">
        <p14:creationId xmlns:p14="http://schemas.microsoft.com/office/powerpoint/2010/main" val="1917731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Google Shape;300;p38">
            <a:extLst>
              <a:ext uri="{FF2B5EF4-FFF2-40B4-BE49-F238E27FC236}">
                <a16:creationId xmlns:a16="http://schemas.microsoft.com/office/drawing/2014/main" id="{1B7A16F5-E994-504D-BAB3-67B1B173DC3F}"/>
              </a:ext>
            </a:extLst>
          </p:cNvPr>
          <p:cNvSpPr txBox="1">
            <a:spLocks noGrp="1"/>
          </p:cNvSpPr>
          <p:nvPr>
            <p:ph sz="half" idx="1"/>
          </p:nvPr>
        </p:nvSpPr>
        <p:spPr>
          <a:xfrm>
            <a:off x="1613086" y="2807996"/>
            <a:ext cx="8965679" cy="3465819"/>
          </a:xfrm>
          <a:prstGeom prst="rect">
            <a:avLst/>
          </a:prstGeom>
        </p:spPr>
        <p:txBody>
          <a:bodyPr spcFirstLastPara="1" vert="horz" wrap="square" lIns="51422" tIns="25704" rIns="51422" bIns="25704" numCol="1" anchor="t" anchorCtr="0" compatLnSpc="1">
            <a:prstTxWarp prst="textNoShape">
              <a:avLst/>
            </a:prstTxWarp>
            <a:noAutofit/>
          </a:bodyPr>
          <a:lstStyle/>
          <a:p>
            <a:pPr marL="0" indent="0">
              <a:spcBef>
                <a:spcPts val="112"/>
              </a:spcBef>
              <a:spcAft>
                <a:spcPts val="0"/>
              </a:spcAft>
              <a:buClr>
                <a:schemeClr val="dk1"/>
              </a:buClr>
              <a:buSzPts val="1100"/>
              <a:buFontTx/>
              <a:buNone/>
              <a:defRPr/>
            </a:pPr>
            <a:r>
              <a:rPr lang="en-US" sz="2000" b="1" dirty="0">
                <a:solidFill>
                  <a:schemeClr val="dk1"/>
                </a:solidFill>
                <a:ea typeface="Calibri"/>
                <a:cs typeface="Calibri"/>
                <a:sym typeface="Calibri"/>
              </a:rPr>
              <a:t>Checklist </a:t>
            </a:r>
            <a:endParaRPr sz="2000" b="1" dirty="0">
              <a:solidFill>
                <a:schemeClr val="dk1"/>
              </a:solidFill>
              <a:ea typeface="Calibri"/>
              <a:cs typeface="Calibri"/>
              <a:sym typeface="Calibri"/>
            </a:endParaRPr>
          </a:p>
          <a:p>
            <a:pPr lvl="0"/>
            <a:r>
              <a:rPr lang="en-GB" sz="2000" dirty="0"/>
              <a:t>Are project teams effectively reflecting on their process and practice? </a:t>
            </a:r>
            <a:endParaRPr lang="en-ZA" sz="2000" dirty="0"/>
          </a:p>
          <a:p>
            <a:pPr lvl="0"/>
            <a:r>
              <a:rPr lang="en-GB" sz="2000" dirty="0"/>
              <a:t>Have you explored different processes of reflection appropriate to different groups?</a:t>
            </a:r>
            <a:endParaRPr lang="en-ZA" sz="2000" dirty="0"/>
          </a:p>
          <a:p>
            <a:pPr lvl="0"/>
            <a:r>
              <a:rPr lang="en-GB" sz="2000" dirty="0"/>
              <a:t>Is project implementation periodically reviewed in the light of the learning within the team? </a:t>
            </a:r>
            <a:endParaRPr lang="en-ZA" sz="2000" dirty="0"/>
          </a:p>
          <a:p>
            <a:r>
              <a:rPr lang="en-GB" sz="2000" dirty="0"/>
              <a:t>Is the learning journey of the team documented and reflected upon at regular intervals?</a:t>
            </a:r>
            <a:endParaRPr sz="2000" dirty="0"/>
          </a:p>
        </p:txBody>
      </p:sp>
      <p:pic>
        <p:nvPicPr>
          <p:cNvPr id="23555" name="Picture 6">
            <a:extLst>
              <a:ext uri="{FF2B5EF4-FFF2-40B4-BE49-F238E27FC236}">
                <a16:creationId xmlns:a16="http://schemas.microsoft.com/office/drawing/2014/main" id="{864CAD2C-7E5D-EC46-8F28-A9F4FE5D8E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72264" y="1791075"/>
            <a:ext cx="1147762"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Google Shape;237;p30">
            <a:extLst>
              <a:ext uri="{FF2B5EF4-FFF2-40B4-BE49-F238E27FC236}">
                <a16:creationId xmlns:a16="http://schemas.microsoft.com/office/drawing/2014/main" id="{EFCD210B-AE39-4E44-A81C-6E55A1BBDFC1}"/>
              </a:ext>
            </a:extLst>
          </p:cNvPr>
          <p:cNvSpPr txBox="1">
            <a:spLocks/>
          </p:cNvSpPr>
          <p:nvPr/>
        </p:nvSpPr>
        <p:spPr>
          <a:xfrm>
            <a:off x="2324026" y="584185"/>
            <a:ext cx="7543800" cy="120689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lIns="102857" tIns="102857" rIns="102857" bIns="102857" anchor="ctr"/>
          <a:lstStyle>
            <a:lvl1pPr algn="l" defTabSz="1219170" rtl="0" eaLnBrk="1" latinLnBrk="0" hangingPunct="1">
              <a:lnSpc>
                <a:spcPct val="90000"/>
              </a:lnSpc>
              <a:spcBef>
                <a:spcPct val="0"/>
              </a:spcBef>
              <a:buNone/>
              <a:defRPr sz="72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Bef>
                <a:spcPts val="0"/>
              </a:spcBef>
              <a:buClr>
                <a:srgbClr val="262626"/>
              </a:buClr>
              <a:buSzPts val="3733"/>
              <a:defRPr/>
            </a:pPr>
            <a:r>
              <a:rPr lang="en-US" sz="4049"/>
              <a:t>Test yourself...</a:t>
            </a:r>
            <a:endParaRPr lang="en-US" sz="4049" dirty="0"/>
          </a:p>
        </p:txBody>
      </p:sp>
    </p:spTree>
    <p:extLst>
      <p:ext uri="{BB962C8B-B14F-4D97-AF65-F5344CB8AC3E}">
        <p14:creationId xmlns:p14="http://schemas.microsoft.com/office/powerpoint/2010/main" val="18526319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binnen, tafel, vloer&#10;&#10;Automatisch gegenereerde beschrijving">
            <a:extLst>
              <a:ext uri="{FF2B5EF4-FFF2-40B4-BE49-F238E27FC236}">
                <a16:creationId xmlns:a16="http://schemas.microsoft.com/office/drawing/2014/main" id="{55C85A0D-B32F-3E4A-AA65-08BD77A1D7A9}"/>
              </a:ext>
            </a:extLst>
          </p:cNvPr>
          <p:cNvPicPr>
            <a:picLocks noChangeAspect="1"/>
          </p:cNvPicPr>
          <p:nvPr/>
        </p:nvPicPr>
        <p:blipFill rotWithShape="1">
          <a:blip r:embed="rId3">
            <a:extLst>
              <a:ext uri="{28A0092B-C50C-407E-A947-70E740481C1C}">
                <a14:useLocalDpi xmlns:a14="http://schemas.microsoft.com/office/drawing/2010/main" val="0"/>
              </a:ext>
            </a:extLst>
          </a:blip>
          <a:srcRect b="6772"/>
          <a:stretch/>
        </p:blipFill>
        <p:spPr>
          <a:xfrm>
            <a:off x="0" y="-1251520"/>
            <a:ext cx="12192000" cy="7552844"/>
          </a:xfrm>
          <a:prstGeom prst="rect">
            <a:avLst/>
          </a:prstGeom>
        </p:spPr>
      </p:pic>
      <p:sp>
        <p:nvSpPr>
          <p:cNvPr id="2" name="Titel 1">
            <a:extLst>
              <a:ext uri="{FF2B5EF4-FFF2-40B4-BE49-F238E27FC236}">
                <a16:creationId xmlns:a16="http://schemas.microsoft.com/office/drawing/2014/main" id="{8AF86070-9B4F-F14E-8854-52F1BDC83873}"/>
              </a:ext>
            </a:extLst>
          </p:cNvPr>
          <p:cNvSpPr>
            <a:spLocks noGrp="1"/>
          </p:cNvSpPr>
          <p:nvPr>
            <p:ph type="title"/>
          </p:nvPr>
        </p:nvSpPr>
        <p:spPr>
          <a:xfrm>
            <a:off x="299356" y="3645024"/>
            <a:ext cx="11593288" cy="3783955"/>
          </a:xfrm>
        </p:spPr>
        <p:txBody>
          <a:bodyPr/>
          <a:lstStyle/>
          <a:p>
            <a:pPr algn="l"/>
            <a:r>
              <a:rPr lang="nl-NL" sz="2800" b="1" dirty="0" err="1">
                <a:solidFill>
                  <a:schemeClr val="bg1"/>
                </a:solidFill>
                <a:latin typeface="+mn-lt"/>
              </a:rPr>
              <a:t>This</a:t>
            </a:r>
            <a:r>
              <a:rPr lang="nl-NL" sz="2800" b="1" dirty="0">
                <a:solidFill>
                  <a:schemeClr val="bg1"/>
                </a:solidFill>
                <a:latin typeface="+mn-lt"/>
              </a:rPr>
              <a:t> </a:t>
            </a:r>
            <a:r>
              <a:rPr lang="nl-NL" sz="2800" b="1" dirty="0" err="1">
                <a:solidFill>
                  <a:schemeClr val="bg1"/>
                </a:solidFill>
                <a:latin typeface="+mn-lt"/>
              </a:rPr>
              <a:t>presentation</a:t>
            </a:r>
            <a:r>
              <a:rPr lang="nl-NL" sz="2800" b="1" dirty="0">
                <a:solidFill>
                  <a:schemeClr val="bg1"/>
                </a:solidFill>
                <a:latin typeface="+mn-lt"/>
              </a:rPr>
              <a:t>:</a:t>
            </a:r>
            <a:br>
              <a:rPr lang="nl-NL" sz="2800" b="1" dirty="0">
                <a:solidFill>
                  <a:schemeClr val="bg1"/>
                </a:solidFill>
                <a:latin typeface="+mn-lt"/>
              </a:rPr>
            </a:br>
            <a:br>
              <a:rPr lang="nl-NL" sz="2800" b="1" dirty="0">
                <a:solidFill>
                  <a:schemeClr val="bg1"/>
                </a:solidFill>
                <a:latin typeface="+mn-lt"/>
              </a:rPr>
            </a:br>
            <a:r>
              <a:rPr lang="nl-NL" sz="2800" b="1" dirty="0">
                <a:solidFill>
                  <a:schemeClr val="bg1"/>
                </a:solidFill>
                <a:latin typeface="+mn-lt"/>
              </a:rPr>
              <a:t>1. </a:t>
            </a:r>
            <a:r>
              <a:rPr lang="nl-NL" sz="2800" b="1" dirty="0" err="1">
                <a:solidFill>
                  <a:schemeClr val="bg1"/>
                </a:solidFill>
                <a:latin typeface="+mn-lt"/>
              </a:rPr>
              <a:t>Advantages</a:t>
            </a:r>
            <a:r>
              <a:rPr lang="nl-NL" sz="2800" b="1" dirty="0">
                <a:solidFill>
                  <a:schemeClr val="bg1"/>
                </a:solidFill>
                <a:latin typeface="+mn-lt"/>
              </a:rPr>
              <a:t> </a:t>
            </a:r>
            <a:r>
              <a:rPr lang="nl-NL" sz="2800" b="1" dirty="0" err="1">
                <a:solidFill>
                  <a:schemeClr val="bg1"/>
                </a:solidFill>
                <a:latin typeface="+mn-lt"/>
              </a:rPr>
              <a:t>and</a:t>
            </a:r>
            <a:r>
              <a:rPr lang="nl-NL" sz="2800" b="1" dirty="0">
                <a:solidFill>
                  <a:schemeClr val="bg1"/>
                </a:solidFill>
                <a:latin typeface="+mn-lt"/>
              </a:rPr>
              <a:t> </a:t>
            </a:r>
            <a:r>
              <a:rPr lang="nl-NL" sz="2800" b="1" dirty="0" err="1">
                <a:solidFill>
                  <a:schemeClr val="bg1"/>
                </a:solidFill>
                <a:latin typeface="+mn-lt"/>
              </a:rPr>
              <a:t>challenges</a:t>
            </a:r>
            <a:r>
              <a:rPr lang="nl-NL" sz="2800" b="1" dirty="0">
                <a:solidFill>
                  <a:schemeClr val="bg1"/>
                </a:solidFill>
                <a:latin typeface="+mn-lt"/>
              </a:rPr>
              <a:t> of </a:t>
            </a:r>
            <a:r>
              <a:rPr lang="nl-NL" sz="2800" b="1" dirty="0" err="1">
                <a:solidFill>
                  <a:schemeClr val="bg1"/>
                </a:solidFill>
                <a:latin typeface="+mn-lt"/>
              </a:rPr>
              <a:t>working</a:t>
            </a:r>
            <a:r>
              <a:rPr lang="nl-NL" sz="2800" b="1" dirty="0">
                <a:solidFill>
                  <a:schemeClr val="bg1"/>
                </a:solidFill>
                <a:latin typeface="+mn-lt"/>
              </a:rPr>
              <a:t> in consortia</a:t>
            </a:r>
            <a:br>
              <a:rPr lang="nl-NL" sz="2800" b="1" dirty="0">
                <a:solidFill>
                  <a:schemeClr val="bg1"/>
                </a:solidFill>
                <a:latin typeface="+mn-lt"/>
              </a:rPr>
            </a:br>
            <a:r>
              <a:rPr lang="nl-NL" sz="2800" b="1" dirty="0">
                <a:solidFill>
                  <a:schemeClr val="bg1"/>
                </a:solidFill>
                <a:latin typeface="+mn-lt"/>
              </a:rPr>
              <a:t>2. </a:t>
            </a:r>
            <a:r>
              <a:rPr lang="nl-NL" sz="2800" b="1" dirty="0" err="1">
                <a:solidFill>
                  <a:schemeClr val="bg1"/>
                </a:solidFill>
                <a:latin typeface="+mn-lt"/>
              </a:rPr>
              <a:t>Examples</a:t>
            </a:r>
            <a:r>
              <a:rPr lang="nl-NL" sz="2800" b="1" dirty="0">
                <a:solidFill>
                  <a:schemeClr val="bg1"/>
                </a:solidFill>
                <a:latin typeface="+mn-lt"/>
              </a:rPr>
              <a:t> </a:t>
            </a:r>
            <a:r>
              <a:rPr lang="nl-NL" sz="2800" b="1" dirty="0" err="1">
                <a:solidFill>
                  <a:schemeClr val="bg1"/>
                </a:solidFill>
                <a:latin typeface="+mn-lt"/>
              </a:rPr>
              <a:t>and</a:t>
            </a:r>
            <a:r>
              <a:rPr lang="nl-NL" sz="2800" b="1" dirty="0">
                <a:solidFill>
                  <a:schemeClr val="bg1"/>
                </a:solidFill>
                <a:latin typeface="+mn-lt"/>
              </a:rPr>
              <a:t> </a:t>
            </a:r>
            <a:r>
              <a:rPr lang="nl-NL" sz="2800" b="1" dirty="0" err="1">
                <a:solidFill>
                  <a:schemeClr val="bg1"/>
                </a:solidFill>
                <a:latin typeface="+mn-lt"/>
              </a:rPr>
              <a:t>learnings</a:t>
            </a:r>
            <a:br>
              <a:rPr lang="nl-NL" sz="2800" b="1" dirty="0">
                <a:solidFill>
                  <a:schemeClr val="bg1"/>
                </a:solidFill>
                <a:latin typeface="+mn-lt"/>
              </a:rPr>
            </a:br>
            <a:r>
              <a:rPr lang="nl-NL" sz="2800" b="1" dirty="0">
                <a:solidFill>
                  <a:schemeClr val="bg1"/>
                </a:solidFill>
                <a:latin typeface="+mn-lt"/>
              </a:rPr>
              <a:t>3. Six </a:t>
            </a:r>
            <a:r>
              <a:rPr lang="nl-NL" sz="2800" b="1" dirty="0" err="1">
                <a:solidFill>
                  <a:schemeClr val="bg1"/>
                </a:solidFill>
                <a:latin typeface="+mn-lt"/>
              </a:rPr>
              <a:t>principles</a:t>
            </a:r>
            <a:r>
              <a:rPr lang="nl-NL" sz="2800" b="1" dirty="0">
                <a:solidFill>
                  <a:schemeClr val="bg1"/>
                </a:solidFill>
                <a:latin typeface="+mn-lt"/>
              </a:rPr>
              <a:t>: </a:t>
            </a:r>
            <a:r>
              <a:rPr lang="nl-NL" sz="2800" b="1" dirty="0" err="1">
                <a:solidFill>
                  <a:schemeClr val="bg1"/>
                </a:solidFill>
                <a:latin typeface="+mn-lt"/>
              </a:rPr>
              <a:t>things</a:t>
            </a:r>
            <a:r>
              <a:rPr lang="nl-NL" sz="2800" b="1" dirty="0">
                <a:solidFill>
                  <a:schemeClr val="bg1"/>
                </a:solidFill>
                <a:latin typeface="+mn-lt"/>
              </a:rPr>
              <a:t> </a:t>
            </a:r>
            <a:r>
              <a:rPr lang="nl-NL" sz="2800" b="1" dirty="0" err="1">
                <a:solidFill>
                  <a:schemeClr val="bg1"/>
                </a:solidFill>
                <a:latin typeface="+mn-lt"/>
              </a:rPr>
              <a:t>to</a:t>
            </a:r>
            <a:r>
              <a:rPr lang="nl-NL" sz="2800" b="1" dirty="0">
                <a:solidFill>
                  <a:schemeClr val="bg1"/>
                </a:solidFill>
                <a:latin typeface="+mn-lt"/>
              </a:rPr>
              <a:t> keep in mind </a:t>
            </a:r>
            <a:r>
              <a:rPr lang="nl-NL" sz="2800" b="1" dirty="0" err="1">
                <a:solidFill>
                  <a:schemeClr val="bg1"/>
                </a:solidFill>
                <a:latin typeface="+mn-lt"/>
              </a:rPr>
              <a:t>when</a:t>
            </a:r>
            <a:r>
              <a:rPr lang="nl-NL" sz="2800" b="1" dirty="0">
                <a:solidFill>
                  <a:schemeClr val="bg1"/>
                </a:solidFill>
                <a:latin typeface="+mn-lt"/>
              </a:rPr>
              <a:t> setting up consortia  </a:t>
            </a:r>
          </a:p>
        </p:txBody>
      </p:sp>
    </p:spTree>
    <p:extLst>
      <p:ext uri="{BB962C8B-B14F-4D97-AF65-F5344CB8AC3E}">
        <p14:creationId xmlns:p14="http://schemas.microsoft.com/office/powerpoint/2010/main" val="12361043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3">
            <a:extLst>
              <a:ext uri="{FF2B5EF4-FFF2-40B4-BE49-F238E27FC236}">
                <a16:creationId xmlns:a16="http://schemas.microsoft.com/office/drawing/2014/main" id="{ECA88F71-5D09-114B-9BBB-BED158F4EE40}"/>
              </a:ext>
            </a:extLst>
          </p:cNvPr>
          <p:cNvSpPr>
            <a:spLocks noGrp="1" noChangeArrowheads="1"/>
          </p:cNvSpPr>
          <p:nvPr>
            <p:ph type="body" sz="half" idx="2"/>
          </p:nvPr>
        </p:nvSpPr>
        <p:spPr bwMode="auto">
          <a:xfrm>
            <a:off x="8760296" y="5157192"/>
            <a:ext cx="3168650" cy="8048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Working in consortia tree as brainstormed at the BRACED Annual Learning Event 2019</a:t>
            </a:r>
          </a:p>
        </p:txBody>
      </p:sp>
      <p:pic>
        <p:nvPicPr>
          <p:cNvPr id="25602" name="Picture 9">
            <a:extLst>
              <a:ext uri="{FF2B5EF4-FFF2-40B4-BE49-F238E27FC236}">
                <a16:creationId xmlns:a16="http://schemas.microsoft.com/office/drawing/2014/main" id="{AF4F1113-BFEA-1F40-BEF3-BC94108749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8775" y="-19050"/>
            <a:ext cx="6911975" cy="690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Placeholder 1">
            <a:extLst>
              <a:ext uri="{FF2B5EF4-FFF2-40B4-BE49-F238E27FC236}">
                <a16:creationId xmlns:a16="http://schemas.microsoft.com/office/drawing/2014/main" id="{FF198F2C-80EC-184A-A537-42393461E2EA}"/>
              </a:ext>
            </a:extLst>
          </p:cNvPr>
          <p:cNvSpPr>
            <a:spLocks noGrp="1" noChangeArrowheads="1"/>
          </p:cNvSpPr>
          <p:nvPr>
            <p:ph type="body" sz="quarter" idx="10"/>
          </p:nvPr>
        </p:nvSpPr>
        <p:spPr bwMode="auto">
          <a:xfrm>
            <a:off x="381000" y="277813"/>
            <a:ext cx="11428413" cy="619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Lato Black"/>
                <a:ea typeface="Lato Black"/>
                <a:cs typeface="Lato Black"/>
              </a:rPr>
              <a:t>Consortia: different ways of working with partners </a:t>
            </a:r>
          </a:p>
        </p:txBody>
      </p:sp>
      <p:sp>
        <p:nvSpPr>
          <p:cNvPr id="5123" name="Content Placeholder 3">
            <a:extLst>
              <a:ext uri="{FF2B5EF4-FFF2-40B4-BE49-F238E27FC236}">
                <a16:creationId xmlns:a16="http://schemas.microsoft.com/office/drawing/2014/main" id="{DBEB0A52-5C0C-A740-8B67-EA176DF87E85}"/>
              </a:ext>
            </a:extLst>
          </p:cNvPr>
          <p:cNvSpPr>
            <a:spLocks noGrp="1" noChangeArrowheads="1"/>
          </p:cNvSpPr>
          <p:nvPr>
            <p:ph sz="quarter" idx="12"/>
          </p:nvPr>
        </p:nvSpPr>
        <p:spPr bwMode="auto">
          <a:xfrm>
            <a:off x="379413" y="1412776"/>
            <a:ext cx="5716587" cy="478164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717550" indent="-717550">
              <a:spcBef>
                <a:spcPts val="600"/>
              </a:spcBef>
              <a:spcAft>
                <a:spcPts val="600"/>
              </a:spcAft>
            </a:pPr>
            <a:r>
              <a:rPr lang="en-US" altLang="en-US" sz="3200" dirty="0">
                <a:latin typeface="Lato"/>
                <a:ea typeface="Lato"/>
                <a:cs typeface="Lato"/>
              </a:rPr>
              <a:t>Bringing together different types of knowledge and expertise</a:t>
            </a:r>
          </a:p>
          <a:p>
            <a:pPr marL="717550" indent="-717550">
              <a:spcBef>
                <a:spcPts val="600"/>
              </a:spcBef>
              <a:spcAft>
                <a:spcPts val="600"/>
              </a:spcAft>
            </a:pPr>
            <a:r>
              <a:rPr lang="en-US" altLang="en-US" sz="3200" dirty="0">
                <a:latin typeface="Lato"/>
                <a:ea typeface="Lato"/>
                <a:cs typeface="Lato"/>
              </a:rPr>
              <a:t>Understanding the complexity of the system </a:t>
            </a:r>
          </a:p>
          <a:p>
            <a:pPr marL="717550" indent="-717550">
              <a:spcBef>
                <a:spcPts val="600"/>
              </a:spcBef>
              <a:spcAft>
                <a:spcPts val="600"/>
              </a:spcAft>
            </a:pPr>
            <a:r>
              <a:rPr lang="en-US" altLang="en-US" sz="3200" dirty="0">
                <a:latin typeface="Lato"/>
                <a:ea typeface="Lato"/>
                <a:cs typeface="Lato"/>
              </a:rPr>
              <a:t>Co-producing new insights and strategies for action</a:t>
            </a:r>
          </a:p>
          <a:p>
            <a:pPr marL="717550" indent="-717550">
              <a:spcBef>
                <a:spcPts val="600"/>
              </a:spcBef>
              <a:spcAft>
                <a:spcPts val="600"/>
              </a:spcAft>
            </a:pPr>
            <a:r>
              <a:rPr lang="en-US" altLang="en-US" sz="3200" dirty="0">
                <a:latin typeface="Lato"/>
                <a:ea typeface="Lato"/>
                <a:cs typeface="Lato"/>
              </a:rPr>
              <a:t>Reaching scale</a:t>
            </a:r>
          </a:p>
        </p:txBody>
      </p:sp>
      <p:pic>
        <p:nvPicPr>
          <p:cNvPr id="5124" name="Picture 5">
            <a:extLst>
              <a:ext uri="{FF2B5EF4-FFF2-40B4-BE49-F238E27FC236}">
                <a16:creationId xmlns:a16="http://schemas.microsoft.com/office/drawing/2014/main" id="{5ECD0014-AA58-4D4C-BB9A-08F6B26D89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97726" y="2928216"/>
            <a:ext cx="1765300" cy="16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7">
            <a:extLst>
              <a:ext uri="{FF2B5EF4-FFF2-40B4-BE49-F238E27FC236}">
                <a16:creationId xmlns:a16="http://schemas.microsoft.com/office/drawing/2014/main" id="{0FC11C1D-4141-D748-BAB3-462F74954F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09336" y="5441880"/>
            <a:ext cx="33401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32B9F245-8964-8040-A32F-E304817C228F}"/>
              </a:ext>
            </a:extLst>
          </p:cNvPr>
          <p:cNvSpPr/>
          <p:nvPr/>
        </p:nvSpPr>
        <p:spPr>
          <a:xfrm>
            <a:off x="6432376" y="1069982"/>
            <a:ext cx="6096000" cy="923330"/>
          </a:xfrm>
          <a:prstGeom prst="rect">
            <a:avLst/>
          </a:prstGeom>
        </p:spPr>
        <p:txBody>
          <a:bodyPr>
            <a:spAutoFit/>
          </a:bodyPr>
          <a:lstStyle/>
          <a:p>
            <a:pPr algn="ctr"/>
            <a:r>
              <a:rPr lang="en" i="1" dirty="0">
                <a:solidFill>
                  <a:srgbClr val="D3D3D3"/>
                </a:solidFill>
                <a:latin typeface="inherit"/>
              </a:rPr>
              <a:t>Making Local Resilience Count</a:t>
            </a:r>
            <a:endParaRPr lang="en" dirty="0">
              <a:solidFill>
                <a:srgbClr val="D3D3D3"/>
              </a:solidFill>
            </a:endParaRPr>
          </a:p>
          <a:p>
            <a:pPr algn="ctr"/>
            <a:r>
              <a:rPr lang="en" dirty="0">
                <a:solidFill>
                  <a:srgbClr val="1B4959"/>
                </a:solidFill>
              </a:rPr>
              <a:t>One Billion Coalition</a:t>
            </a:r>
            <a:br>
              <a:rPr lang="en" dirty="0">
                <a:solidFill>
                  <a:srgbClr val="1B4959"/>
                </a:solidFill>
              </a:rPr>
            </a:br>
            <a:r>
              <a:rPr lang="en" dirty="0">
                <a:solidFill>
                  <a:srgbClr val="1B4959"/>
                </a:solidFill>
              </a:rPr>
              <a:t>for Resilience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A686AA84-6495-144C-BDC7-23AA96317B7B}"/>
              </a:ext>
            </a:extLst>
          </p:cNvPr>
          <p:cNvSpPr>
            <a:spLocks noGrp="1" noChangeArrowheads="1"/>
          </p:cNvSpPr>
          <p:nvPr>
            <p:ph type="title"/>
          </p:nvPr>
        </p:nvSpPr>
        <p:spPr bwMode="auto">
          <a:xfrm>
            <a:off x="1981200" y="260350"/>
            <a:ext cx="8229600" cy="72037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dirty="0"/>
              <a:t>Working in consortia</a:t>
            </a:r>
          </a:p>
        </p:txBody>
      </p:sp>
      <p:sp>
        <p:nvSpPr>
          <p:cNvPr id="7170" name="Text Placeholder 2">
            <a:extLst>
              <a:ext uri="{FF2B5EF4-FFF2-40B4-BE49-F238E27FC236}">
                <a16:creationId xmlns:a16="http://schemas.microsoft.com/office/drawing/2014/main" id="{765D69E5-C441-1149-9B7C-CAD0B05CA21E}"/>
              </a:ext>
            </a:extLst>
          </p:cNvPr>
          <p:cNvSpPr>
            <a:spLocks noGrp="1" noChangeArrowheads="1"/>
          </p:cNvSpPr>
          <p:nvPr>
            <p:ph type="body" idx="1"/>
          </p:nvPr>
        </p:nvSpPr>
        <p:spPr bwMode="auto">
          <a:xfrm>
            <a:off x="609600" y="1645891"/>
            <a:ext cx="5386388" cy="6397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a:t>Advantages</a:t>
            </a:r>
          </a:p>
        </p:txBody>
      </p:sp>
      <p:sp>
        <p:nvSpPr>
          <p:cNvPr id="7171" name="Content Placeholder 3">
            <a:extLst>
              <a:ext uri="{FF2B5EF4-FFF2-40B4-BE49-F238E27FC236}">
                <a16:creationId xmlns:a16="http://schemas.microsoft.com/office/drawing/2014/main" id="{AF85FF9A-8B80-F044-B050-D79AE63414EE}"/>
              </a:ext>
            </a:extLst>
          </p:cNvPr>
          <p:cNvSpPr>
            <a:spLocks noGrp="1" noChangeArrowheads="1"/>
          </p:cNvSpPr>
          <p:nvPr>
            <p:ph sz="half" idx="2"/>
          </p:nvPr>
        </p:nvSpPr>
        <p:spPr bwMode="auto">
          <a:xfrm>
            <a:off x="609600" y="2285653"/>
            <a:ext cx="5386388" cy="39512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Joint vision and goals between partners</a:t>
            </a:r>
          </a:p>
          <a:p>
            <a:r>
              <a:rPr lang="en-US" altLang="en-US" dirty="0"/>
              <a:t>Diverse types of knowledge</a:t>
            </a:r>
          </a:p>
          <a:p>
            <a:r>
              <a:rPr lang="en-US" altLang="en-US" dirty="0"/>
              <a:t>Co-produced strategies</a:t>
            </a:r>
          </a:p>
          <a:p>
            <a:r>
              <a:rPr lang="en-US" altLang="en-US" dirty="0"/>
              <a:t>More integrated systems thinking</a:t>
            </a:r>
          </a:p>
          <a:p>
            <a:r>
              <a:rPr lang="en-US" altLang="en-US" dirty="0"/>
              <a:t>Broader reach</a:t>
            </a:r>
          </a:p>
        </p:txBody>
      </p:sp>
      <p:sp>
        <p:nvSpPr>
          <p:cNvPr id="7172" name="Text Placeholder 4">
            <a:extLst>
              <a:ext uri="{FF2B5EF4-FFF2-40B4-BE49-F238E27FC236}">
                <a16:creationId xmlns:a16="http://schemas.microsoft.com/office/drawing/2014/main" id="{7941DAF3-5BFB-0A4C-BCD9-C93E60C50A5F}"/>
              </a:ext>
            </a:extLst>
          </p:cNvPr>
          <p:cNvSpPr>
            <a:spLocks noGrp="1" noChangeArrowheads="1"/>
          </p:cNvSpPr>
          <p:nvPr>
            <p:ph type="body" sz="quarter" idx="3"/>
          </p:nvPr>
        </p:nvSpPr>
        <p:spPr bwMode="auto">
          <a:xfrm>
            <a:off x="6192838" y="1645891"/>
            <a:ext cx="5389562" cy="63976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a:t>Challenges</a:t>
            </a:r>
          </a:p>
        </p:txBody>
      </p:sp>
      <p:sp>
        <p:nvSpPr>
          <p:cNvPr id="7173" name="Content Placeholder 5">
            <a:extLst>
              <a:ext uri="{FF2B5EF4-FFF2-40B4-BE49-F238E27FC236}">
                <a16:creationId xmlns:a16="http://schemas.microsoft.com/office/drawing/2014/main" id="{AAA4F64A-F7B4-154A-BE19-6DCE09A74E59}"/>
              </a:ext>
            </a:extLst>
          </p:cNvPr>
          <p:cNvSpPr>
            <a:spLocks noGrp="1" noChangeArrowheads="1"/>
          </p:cNvSpPr>
          <p:nvPr>
            <p:ph sz="quarter" idx="4"/>
          </p:nvPr>
        </p:nvSpPr>
        <p:spPr bwMode="auto">
          <a:xfrm>
            <a:off x="6192838" y="2285653"/>
            <a:ext cx="5389562" cy="39512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Communication across diverse organisations can be challenging</a:t>
            </a:r>
          </a:p>
          <a:p>
            <a:r>
              <a:rPr lang="en-US" altLang="en-US"/>
              <a:t>Co-ordination between partners takes time and requires resources</a:t>
            </a:r>
          </a:p>
          <a:p>
            <a:r>
              <a:rPr lang="en-US" altLang="en-US"/>
              <a:t>Finding effective ways for trans-disciplinary learning </a:t>
            </a:r>
          </a:p>
          <a:p>
            <a:endParaRPr lang="en-US" altLang="en-US"/>
          </a:p>
        </p:txBody>
      </p:sp>
      <p:pic>
        <p:nvPicPr>
          <p:cNvPr id="7174" name="Picture 7">
            <a:extLst>
              <a:ext uri="{FF2B5EF4-FFF2-40B4-BE49-F238E27FC236}">
                <a16:creationId xmlns:a16="http://schemas.microsoft.com/office/drawing/2014/main" id="{057D2C5D-F0AD-6141-A67D-C2DE61D922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6988" y="1109316"/>
            <a:ext cx="1149350" cy="114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5" name="Picture 9">
            <a:extLst>
              <a:ext uri="{FF2B5EF4-FFF2-40B4-BE49-F238E27FC236}">
                <a16:creationId xmlns:a16="http://schemas.microsoft.com/office/drawing/2014/main" id="{E391C3D1-4994-4E49-B80F-50A5D3E8C61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67888" y="980728"/>
            <a:ext cx="1279525" cy="127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A42E1A14-26F3-C34B-9EDE-C4C8A75196F2}"/>
              </a:ext>
            </a:extLst>
          </p:cNvPr>
          <p:cNvSpPr>
            <a:spLocks noGrp="1"/>
          </p:cNvSpPr>
          <p:nvPr>
            <p:ph type="title"/>
          </p:nvPr>
        </p:nvSpPr>
        <p:spPr>
          <a:xfrm>
            <a:off x="6395205" y="70003"/>
            <a:ext cx="5614875" cy="1454051"/>
          </a:xfrm>
        </p:spPr>
        <p:txBody>
          <a:bodyPr vert="horz" lIns="91440" tIns="45720" rIns="91440" bIns="45720" rtlCol="0" anchor="ctr">
            <a:normAutofit/>
          </a:bodyPr>
          <a:lstStyle/>
          <a:p>
            <a:pPr eaLnBrk="1" hangingPunct="1">
              <a:lnSpc>
                <a:spcPct val="90000"/>
              </a:lnSpc>
              <a:spcBef>
                <a:spcPct val="0"/>
              </a:spcBef>
            </a:pPr>
            <a:r>
              <a:rPr lang="en-US" sz="2800" kern="1200" dirty="0">
                <a:solidFill>
                  <a:srgbClr val="000000"/>
                </a:solidFill>
                <a:latin typeface="+mj-lt"/>
                <a:ea typeface="+mj-ea"/>
                <a:cs typeface="+mj-cs"/>
              </a:rPr>
              <a:t>What is co-production?</a:t>
            </a:r>
          </a:p>
        </p:txBody>
      </p:sp>
      <p:sp>
        <p:nvSpPr>
          <p:cNvPr id="1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7761F86D-4AEC-CA45-A6C0-F496C8E89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254" y="1629089"/>
            <a:ext cx="3620021" cy="3620021"/>
          </a:xfrm>
          <a:prstGeom prst="rect">
            <a:avLst/>
          </a:prstGeom>
        </p:spPr>
      </p:pic>
      <p:sp>
        <p:nvSpPr>
          <p:cNvPr id="2" name="Text Placeholder 1">
            <a:extLst>
              <a:ext uri="{FF2B5EF4-FFF2-40B4-BE49-F238E27FC236}">
                <a16:creationId xmlns:a16="http://schemas.microsoft.com/office/drawing/2014/main" id="{14F37F83-46F6-D946-857C-D6EB44C50050}"/>
              </a:ext>
            </a:extLst>
          </p:cNvPr>
          <p:cNvSpPr>
            <a:spLocks noGrp="1"/>
          </p:cNvSpPr>
          <p:nvPr>
            <p:ph type="body" idx="1"/>
          </p:nvPr>
        </p:nvSpPr>
        <p:spPr>
          <a:xfrm>
            <a:off x="6427968" y="1629089"/>
            <a:ext cx="5313777" cy="4104167"/>
          </a:xfrm>
        </p:spPr>
        <p:txBody>
          <a:bodyPr vert="horz" lIns="91440" tIns="45720" rIns="91440" bIns="45720" rtlCol="0" anchor="ctr">
            <a:normAutofit/>
          </a:bodyPr>
          <a:lstStyle/>
          <a:p>
            <a:pPr marL="28529" indent="0" eaLnBrk="1" hangingPunct="1">
              <a:lnSpc>
                <a:spcPct val="90000"/>
              </a:lnSpc>
            </a:pPr>
            <a:r>
              <a:rPr lang="en-US" sz="2000" kern="1200" dirty="0">
                <a:solidFill>
                  <a:srgbClr val="000000"/>
                </a:solidFill>
                <a:latin typeface="+mn-lt"/>
                <a:ea typeface="+mn-ea"/>
                <a:cs typeface="+mn-cs"/>
              </a:rPr>
              <a:t>The process of sharing learning and producing new knowledge:</a:t>
            </a:r>
          </a:p>
          <a:p>
            <a:pPr indent="-228600" eaLnBrk="1" hangingPunct="1">
              <a:lnSpc>
                <a:spcPct val="90000"/>
              </a:lnSpc>
              <a:buFont typeface="Arial" panose="020B0604020202020204" pitchFamily="34" charset="0"/>
              <a:buChar char="•"/>
            </a:pPr>
            <a:endParaRPr lang="en-US" sz="2000" kern="1200" dirty="0">
              <a:solidFill>
                <a:srgbClr val="000000"/>
              </a:solidFill>
              <a:latin typeface="+mn-lt"/>
              <a:ea typeface="+mn-ea"/>
              <a:cs typeface="+mn-cs"/>
            </a:endParaRPr>
          </a:p>
          <a:p>
            <a:pPr indent="-228600" eaLnBrk="1" hangingPunct="1">
              <a:lnSpc>
                <a:spcPct val="90000"/>
              </a:lnSpc>
              <a:buFont typeface="Arial" panose="020B0604020202020204" pitchFamily="34" charset="0"/>
              <a:buChar char="•"/>
            </a:pPr>
            <a:r>
              <a:rPr lang="en-US" sz="2000" kern="1200" dirty="0">
                <a:solidFill>
                  <a:srgbClr val="000000"/>
                </a:solidFill>
                <a:latin typeface="+mn-lt"/>
                <a:ea typeface="+mn-ea"/>
                <a:cs typeface="+mn-cs"/>
              </a:rPr>
              <a:t>This could </a:t>
            </a:r>
            <a:r>
              <a:rPr lang="en-US" sz="2000" b="1" kern="1200" dirty="0">
                <a:solidFill>
                  <a:srgbClr val="000000"/>
                </a:solidFill>
                <a:latin typeface="+mn-lt"/>
                <a:ea typeface="+mn-ea"/>
                <a:cs typeface="+mn-cs"/>
              </a:rPr>
              <a:t>include partners </a:t>
            </a:r>
            <a:br>
              <a:rPr lang="en-US" sz="2000" b="1" kern="1200" dirty="0">
                <a:solidFill>
                  <a:srgbClr val="000000"/>
                </a:solidFill>
                <a:latin typeface="+mn-lt"/>
                <a:ea typeface="+mn-ea"/>
                <a:cs typeface="+mn-cs"/>
              </a:rPr>
            </a:br>
            <a:r>
              <a:rPr lang="en-US" sz="2000" b="1" kern="1200" dirty="0">
                <a:solidFill>
                  <a:srgbClr val="000000"/>
                </a:solidFill>
                <a:latin typeface="+mn-lt"/>
                <a:ea typeface="+mn-ea"/>
                <a:cs typeface="+mn-cs"/>
              </a:rPr>
              <a:t>from different academic disciplines, </a:t>
            </a:r>
            <a:br>
              <a:rPr lang="en-US" sz="2000" b="1" kern="1200" dirty="0">
                <a:solidFill>
                  <a:srgbClr val="000000"/>
                </a:solidFill>
                <a:latin typeface="+mn-lt"/>
                <a:ea typeface="+mn-ea"/>
                <a:cs typeface="+mn-cs"/>
              </a:rPr>
            </a:br>
            <a:r>
              <a:rPr lang="en-US" sz="2000" b="1" kern="1200" dirty="0">
                <a:solidFill>
                  <a:srgbClr val="000000"/>
                </a:solidFill>
                <a:latin typeface="+mn-lt"/>
                <a:ea typeface="+mn-ea"/>
                <a:cs typeface="+mn-cs"/>
              </a:rPr>
              <a:t>or representatives of different types </a:t>
            </a:r>
            <a:br>
              <a:rPr lang="en-US" sz="2000" b="1" kern="1200" dirty="0">
                <a:solidFill>
                  <a:srgbClr val="000000"/>
                </a:solidFill>
                <a:latin typeface="+mn-lt"/>
                <a:ea typeface="+mn-ea"/>
                <a:cs typeface="+mn-cs"/>
              </a:rPr>
            </a:br>
            <a:r>
              <a:rPr lang="en-US" sz="2000" b="1" kern="1200" dirty="0">
                <a:solidFill>
                  <a:srgbClr val="000000"/>
                </a:solidFill>
                <a:latin typeface="+mn-lt"/>
                <a:ea typeface="+mn-ea"/>
                <a:cs typeface="+mn-cs"/>
              </a:rPr>
              <a:t>of </a:t>
            </a:r>
            <a:r>
              <a:rPr lang="en-US" sz="2000" b="1" kern="1200" dirty="0" err="1">
                <a:solidFill>
                  <a:srgbClr val="000000"/>
                </a:solidFill>
                <a:latin typeface="+mn-lt"/>
                <a:ea typeface="+mn-ea"/>
                <a:cs typeface="+mn-cs"/>
              </a:rPr>
              <a:t>organisations</a:t>
            </a:r>
            <a:r>
              <a:rPr lang="en-US" sz="2000" b="1" kern="1200" dirty="0">
                <a:solidFill>
                  <a:srgbClr val="000000"/>
                </a:solidFill>
                <a:latin typeface="+mn-lt"/>
                <a:ea typeface="+mn-ea"/>
                <a:cs typeface="+mn-cs"/>
              </a:rPr>
              <a:t> or sectors</a:t>
            </a:r>
            <a:r>
              <a:rPr lang="en-US" sz="2000" kern="1200" dirty="0">
                <a:solidFill>
                  <a:srgbClr val="000000"/>
                </a:solidFill>
                <a:latin typeface="+mn-lt"/>
                <a:ea typeface="+mn-ea"/>
                <a:cs typeface="+mn-cs"/>
              </a:rPr>
              <a:t>. </a:t>
            </a:r>
          </a:p>
          <a:p>
            <a:pPr indent="-228600" eaLnBrk="1" hangingPunct="1">
              <a:lnSpc>
                <a:spcPct val="90000"/>
              </a:lnSpc>
              <a:buFont typeface="Arial" panose="020B0604020202020204" pitchFamily="34" charset="0"/>
              <a:buChar char="•"/>
            </a:pPr>
            <a:endParaRPr lang="en-US" sz="2000" kern="1200" dirty="0">
              <a:solidFill>
                <a:srgbClr val="000000"/>
              </a:solidFill>
              <a:latin typeface="+mn-lt"/>
              <a:ea typeface="+mn-ea"/>
              <a:cs typeface="+mn-cs"/>
            </a:endParaRPr>
          </a:p>
          <a:p>
            <a:pPr indent="-228600" eaLnBrk="1" hangingPunct="1">
              <a:lnSpc>
                <a:spcPct val="90000"/>
              </a:lnSpc>
              <a:buFont typeface="Arial" panose="020B0604020202020204" pitchFamily="34" charset="0"/>
              <a:buChar char="•"/>
            </a:pPr>
            <a:r>
              <a:rPr lang="en-US" sz="2000" kern="1200" dirty="0">
                <a:solidFill>
                  <a:srgbClr val="000000"/>
                </a:solidFill>
                <a:latin typeface="+mn-lt"/>
                <a:ea typeface="+mn-ea"/>
                <a:cs typeface="+mn-cs"/>
              </a:rPr>
              <a:t>The </a:t>
            </a:r>
            <a:r>
              <a:rPr lang="en-US" sz="2000" b="1" kern="1200" dirty="0">
                <a:solidFill>
                  <a:srgbClr val="000000"/>
                </a:solidFill>
                <a:latin typeface="+mn-lt"/>
                <a:ea typeface="+mn-ea"/>
                <a:cs typeface="+mn-cs"/>
              </a:rPr>
              <a:t>learning process values all perspectives </a:t>
            </a:r>
            <a:r>
              <a:rPr lang="en-US" sz="2000" kern="1200" dirty="0">
                <a:solidFill>
                  <a:srgbClr val="000000"/>
                </a:solidFill>
                <a:latin typeface="+mn-lt"/>
                <a:ea typeface="+mn-ea"/>
                <a:cs typeface="+mn-cs"/>
              </a:rPr>
              <a:t>and the </a:t>
            </a:r>
            <a:r>
              <a:rPr lang="en-US" sz="2000" kern="1200" dirty="0" err="1">
                <a:solidFill>
                  <a:srgbClr val="000000"/>
                </a:solidFill>
                <a:latin typeface="+mn-lt"/>
                <a:ea typeface="+mn-ea"/>
                <a:cs typeface="+mn-cs"/>
              </a:rPr>
              <a:t>endeavour</a:t>
            </a:r>
            <a:r>
              <a:rPr lang="en-US" sz="2000" kern="1200" dirty="0">
                <a:solidFill>
                  <a:srgbClr val="000000"/>
                </a:solidFill>
                <a:latin typeface="+mn-lt"/>
                <a:ea typeface="+mn-ea"/>
                <a:cs typeface="+mn-cs"/>
              </a:rPr>
              <a:t> is to jointly formulate new knowledge. </a:t>
            </a:r>
          </a:p>
          <a:p>
            <a:pPr indent="-228600" eaLnBrk="1" hangingPunct="1">
              <a:lnSpc>
                <a:spcPct val="90000"/>
              </a:lnSpc>
              <a:buFont typeface="Arial" panose="020B0604020202020204" pitchFamily="34" charset="0"/>
              <a:buChar char="•"/>
            </a:pPr>
            <a:endParaRPr lang="en-US" sz="2000" kern="1200" dirty="0">
              <a:solidFill>
                <a:srgbClr val="000000"/>
              </a:solidFill>
              <a:latin typeface="+mn-lt"/>
              <a:ea typeface="+mn-ea"/>
              <a:cs typeface="+mn-cs"/>
            </a:endParaRPr>
          </a:p>
        </p:txBody>
      </p:sp>
    </p:spTree>
    <p:extLst>
      <p:ext uri="{BB962C8B-B14F-4D97-AF65-F5344CB8AC3E}">
        <p14:creationId xmlns:p14="http://schemas.microsoft.com/office/powerpoint/2010/main" val="123048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oogle Shape;153;p23">
            <a:extLst>
              <a:ext uri="{FF2B5EF4-FFF2-40B4-BE49-F238E27FC236}">
                <a16:creationId xmlns:a16="http://schemas.microsoft.com/office/drawing/2014/main" id="{8893BC6D-0A9E-1E40-945A-DA0091CA9FC6}"/>
              </a:ext>
            </a:extLst>
          </p:cNvPr>
          <p:cNvGrpSpPr>
            <a:grpSpLocks/>
          </p:cNvGrpSpPr>
          <p:nvPr/>
        </p:nvGrpSpPr>
        <p:grpSpPr bwMode="auto">
          <a:xfrm>
            <a:off x="1209204" y="1700808"/>
            <a:ext cx="9773592" cy="2925614"/>
            <a:chOff x="26915" y="2320294"/>
            <a:chExt cx="15814670" cy="3551603"/>
          </a:xfrm>
        </p:grpSpPr>
        <p:sp>
          <p:nvSpPr>
            <p:cNvPr id="154" name="Google Shape;154;p23">
              <a:extLst>
                <a:ext uri="{FF2B5EF4-FFF2-40B4-BE49-F238E27FC236}">
                  <a16:creationId xmlns:a16="http://schemas.microsoft.com/office/drawing/2014/main" id="{EEF30424-D4BC-4041-83F4-E44D6630F20D}"/>
                </a:ext>
              </a:extLst>
            </p:cNvPr>
            <p:cNvSpPr/>
            <p:nvPr/>
          </p:nvSpPr>
          <p:spPr>
            <a:xfrm>
              <a:off x="26915" y="2320294"/>
              <a:ext cx="3584621" cy="2149580"/>
            </a:xfrm>
            <a:prstGeom prst="roundRect">
              <a:avLst>
                <a:gd name="adj" fmla="val 10000"/>
              </a:avLst>
            </a:prstGeom>
            <a:solidFill>
              <a:schemeClr val="accent2">
                <a:lumMod val="20000"/>
                <a:lumOff val="80000"/>
              </a:schemeClr>
            </a:solidFill>
            <a:ln w="12700" cap="flat" cmpd="sng">
              <a:solidFill>
                <a:schemeClr val="dk1"/>
              </a:solidFill>
              <a:prstDash val="solid"/>
              <a:round/>
              <a:headEnd type="none" w="sm" len="sm"/>
              <a:tailEnd type="none" w="sm" len="sm"/>
            </a:ln>
          </p:spPr>
          <p:txBody>
            <a:bodyPr spcFirstLastPara="1" lIns="51422" tIns="51422" rIns="51422" bIns="51422" anchor="ctr"/>
            <a:lstStyle/>
            <a:p>
              <a:pPr>
                <a:spcBef>
                  <a:spcPts val="0"/>
                </a:spcBef>
                <a:spcAft>
                  <a:spcPts val="0"/>
                </a:spcAft>
                <a:defRPr/>
              </a:pPr>
              <a:endParaRPr dirty="0"/>
            </a:p>
          </p:txBody>
        </p:sp>
        <p:sp>
          <p:nvSpPr>
            <p:cNvPr id="155" name="Google Shape;155;p23">
              <a:extLst>
                <a:ext uri="{FF2B5EF4-FFF2-40B4-BE49-F238E27FC236}">
                  <a16:creationId xmlns:a16="http://schemas.microsoft.com/office/drawing/2014/main" id="{5F52AC3C-12F6-464E-BDB1-54559892C9B9}"/>
                </a:ext>
              </a:extLst>
            </p:cNvPr>
            <p:cNvSpPr txBox="1"/>
            <p:nvPr/>
          </p:nvSpPr>
          <p:spPr>
            <a:xfrm>
              <a:off x="26915" y="2624959"/>
              <a:ext cx="3584621" cy="1433053"/>
            </a:xfrm>
            <a:prstGeom prst="rect">
              <a:avLst/>
            </a:prstGeom>
            <a:noFill/>
            <a:ln>
              <a:noFill/>
            </a:ln>
          </p:spPr>
          <p:txBody>
            <a:bodyPr spcFirstLastPara="1" lIns="111997" tIns="111997" rIns="111997" bIns="59999" anchor="ctr"/>
            <a:lstStyle/>
            <a:p>
              <a:pPr algn="ctr">
                <a:lnSpc>
                  <a:spcPct val="90000"/>
                </a:lnSpc>
                <a:spcBef>
                  <a:spcPts val="0"/>
                </a:spcBef>
                <a:spcAft>
                  <a:spcPts val="0"/>
                </a:spcAft>
                <a:buClr>
                  <a:srgbClr val="000000"/>
                </a:buClr>
                <a:buSzPts val="2800"/>
                <a:defRPr/>
              </a:pPr>
              <a:r>
                <a:rPr lang="en-US" sz="2000" dirty="0">
                  <a:latin typeface="Arial"/>
                  <a:ea typeface="Arial"/>
                  <a:sym typeface="Arial"/>
                </a:rPr>
                <a:t>Concept note &amp; proposal development</a:t>
              </a:r>
              <a:endParaRPr sz="2000" dirty="0"/>
            </a:p>
          </p:txBody>
        </p:sp>
        <p:sp>
          <p:nvSpPr>
            <p:cNvPr id="9225" name="Google Shape;156;p23">
              <a:extLst>
                <a:ext uri="{FF2B5EF4-FFF2-40B4-BE49-F238E27FC236}">
                  <a16:creationId xmlns:a16="http://schemas.microsoft.com/office/drawing/2014/main" id="{347250A0-0794-4F4E-B1E5-33CEE2891547}"/>
                </a:ext>
              </a:extLst>
            </p:cNvPr>
            <p:cNvSpPr>
              <a:spLocks noChangeArrowheads="1"/>
            </p:cNvSpPr>
            <p:nvPr/>
          </p:nvSpPr>
          <p:spPr bwMode="auto">
            <a:xfrm>
              <a:off x="832317" y="4259097"/>
              <a:ext cx="3584269" cy="1612800"/>
            </a:xfrm>
            <a:prstGeom prst="roundRect">
              <a:avLst>
                <a:gd name="adj" fmla="val 10000"/>
              </a:avLst>
            </a:prstGeom>
            <a:noFill/>
            <a:ln w="127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9226" name="Google Shape;157;p23">
              <a:extLst>
                <a:ext uri="{FF2B5EF4-FFF2-40B4-BE49-F238E27FC236}">
                  <a16:creationId xmlns:a16="http://schemas.microsoft.com/office/drawing/2014/main" id="{D906A99E-80A3-A949-A6B4-5F46195593B1}"/>
                </a:ext>
              </a:extLst>
            </p:cNvPr>
            <p:cNvSpPr>
              <a:spLocks noChangeArrowheads="1"/>
            </p:cNvSpPr>
            <p:nvPr/>
          </p:nvSpPr>
          <p:spPr bwMode="auto">
            <a:xfrm rot="37359">
              <a:off x="4149755" y="2622492"/>
              <a:ext cx="1141908" cy="892379"/>
            </a:xfrm>
            <a:prstGeom prst="rightArrow">
              <a:avLst>
                <a:gd name="adj1" fmla="val 60000"/>
                <a:gd name="adj2" fmla="val 50000"/>
              </a:avLst>
            </a:prstGeom>
            <a:solidFill>
              <a:srgbClr val="A8A8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58" name="Google Shape;158;p23">
              <a:extLst>
                <a:ext uri="{FF2B5EF4-FFF2-40B4-BE49-F238E27FC236}">
                  <a16:creationId xmlns:a16="http://schemas.microsoft.com/office/drawing/2014/main" id="{50F78AEE-E311-E241-B17E-DEA87F9DFDF0}"/>
                </a:ext>
              </a:extLst>
            </p:cNvPr>
            <p:cNvSpPr txBox="1"/>
            <p:nvPr/>
          </p:nvSpPr>
          <p:spPr>
            <a:xfrm rot="37750">
              <a:off x="4150640" y="3028359"/>
              <a:ext cx="872165" cy="535984"/>
            </a:xfrm>
            <a:prstGeom prst="rect">
              <a:avLst/>
            </a:prstGeom>
            <a:noFill/>
            <a:ln>
              <a:noFill/>
            </a:ln>
          </p:spPr>
          <p:txBody>
            <a:bodyPr spcFirstLastPara="1" lIns="0" tIns="0" rIns="0" bIns="0" anchor="ctr"/>
            <a:lstStyle/>
            <a:p>
              <a:pPr algn="ctr">
                <a:lnSpc>
                  <a:spcPct val="90000"/>
                </a:lnSpc>
                <a:spcBef>
                  <a:spcPts val="0"/>
                </a:spcBef>
                <a:spcAft>
                  <a:spcPts val="0"/>
                </a:spcAft>
                <a:buClr>
                  <a:srgbClr val="000000"/>
                </a:buClr>
                <a:buSzPts val="2200"/>
                <a:defRPr/>
              </a:pPr>
              <a:endParaRPr sz="1237">
                <a:solidFill>
                  <a:schemeClr val="lt1"/>
                </a:solidFill>
                <a:latin typeface="Arial"/>
                <a:ea typeface="Arial"/>
                <a:sym typeface="Arial"/>
              </a:endParaRPr>
            </a:p>
          </p:txBody>
        </p:sp>
        <p:sp>
          <p:nvSpPr>
            <p:cNvPr id="159" name="Google Shape;159;p23">
              <a:extLst>
                <a:ext uri="{FF2B5EF4-FFF2-40B4-BE49-F238E27FC236}">
                  <a16:creationId xmlns:a16="http://schemas.microsoft.com/office/drawing/2014/main" id="{B6FCD964-3F5C-9242-9B26-1D7F94BBF4CC}"/>
                </a:ext>
              </a:extLst>
            </p:cNvPr>
            <p:cNvSpPr/>
            <p:nvPr/>
          </p:nvSpPr>
          <p:spPr>
            <a:xfrm>
              <a:off x="5765130" y="2382355"/>
              <a:ext cx="3584621" cy="2149580"/>
            </a:xfrm>
            <a:prstGeom prst="roundRect">
              <a:avLst>
                <a:gd name="adj" fmla="val 10000"/>
              </a:avLst>
            </a:prstGeom>
            <a:solidFill>
              <a:schemeClr val="accent2">
                <a:lumMod val="60000"/>
                <a:lumOff val="40000"/>
              </a:schemeClr>
            </a:solidFill>
            <a:ln w="12700" cap="flat" cmpd="sng">
              <a:solidFill>
                <a:schemeClr val="dk1"/>
              </a:solidFill>
              <a:prstDash val="solid"/>
              <a:round/>
              <a:headEnd type="none" w="sm" len="sm"/>
              <a:tailEnd type="none" w="sm" len="sm"/>
            </a:ln>
          </p:spPr>
          <p:txBody>
            <a:bodyPr spcFirstLastPara="1" lIns="51422" tIns="51422" rIns="51422" bIns="51422" anchor="ctr"/>
            <a:lstStyle/>
            <a:p>
              <a:pPr>
                <a:spcBef>
                  <a:spcPts val="0"/>
                </a:spcBef>
                <a:spcAft>
                  <a:spcPts val="0"/>
                </a:spcAft>
                <a:defRPr/>
              </a:pPr>
              <a:endParaRPr/>
            </a:p>
          </p:txBody>
        </p:sp>
        <p:sp>
          <p:nvSpPr>
            <p:cNvPr id="160" name="Google Shape;160;p23">
              <a:extLst>
                <a:ext uri="{FF2B5EF4-FFF2-40B4-BE49-F238E27FC236}">
                  <a16:creationId xmlns:a16="http://schemas.microsoft.com/office/drawing/2014/main" id="{766A0766-7767-0A4E-8182-B3CA940D0EA3}"/>
                </a:ext>
              </a:extLst>
            </p:cNvPr>
            <p:cNvSpPr txBox="1"/>
            <p:nvPr/>
          </p:nvSpPr>
          <p:spPr>
            <a:xfrm>
              <a:off x="5765130" y="2839353"/>
              <a:ext cx="3584621" cy="1433053"/>
            </a:xfrm>
            <a:prstGeom prst="rect">
              <a:avLst/>
            </a:prstGeom>
            <a:noFill/>
            <a:ln>
              <a:noFill/>
            </a:ln>
          </p:spPr>
          <p:txBody>
            <a:bodyPr spcFirstLastPara="1" lIns="111997" tIns="111997" rIns="111997" bIns="59999"/>
            <a:lstStyle/>
            <a:p>
              <a:pPr algn="ctr">
                <a:lnSpc>
                  <a:spcPct val="90000"/>
                </a:lnSpc>
                <a:spcBef>
                  <a:spcPts val="0"/>
                </a:spcBef>
                <a:spcAft>
                  <a:spcPts val="0"/>
                </a:spcAft>
                <a:buClr>
                  <a:srgbClr val="000000"/>
                </a:buClr>
                <a:buSzPts val="2800"/>
                <a:defRPr/>
              </a:pPr>
              <a:r>
                <a:rPr lang="en-US" sz="2000">
                  <a:latin typeface="Arial"/>
                  <a:ea typeface="Arial"/>
                  <a:sym typeface="Arial"/>
                </a:rPr>
                <a:t>Inception phase</a:t>
              </a:r>
              <a:endParaRPr sz="2000"/>
            </a:p>
          </p:txBody>
        </p:sp>
        <p:sp>
          <p:nvSpPr>
            <p:cNvPr id="9230" name="Google Shape;161;p23">
              <a:extLst>
                <a:ext uri="{FF2B5EF4-FFF2-40B4-BE49-F238E27FC236}">
                  <a16:creationId xmlns:a16="http://schemas.microsoft.com/office/drawing/2014/main" id="{465B5067-E1BC-2140-B7CF-5B4D2776C532}"/>
                </a:ext>
              </a:extLst>
            </p:cNvPr>
            <p:cNvSpPr>
              <a:spLocks noChangeArrowheads="1"/>
            </p:cNvSpPr>
            <p:nvPr/>
          </p:nvSpPr>
          <p:spPr bwMode="auto">
            <a:xfrm>
              <a:off x="6499728" y="4184021"/>
              <a:ext cx="3584269" cy="1612800"/>
            </a:xfrm>
            <a:prstGeom prst="roundRect">
              <a:avLst>
                <a:gd name="adj" fmla="val 10000"/>
              </a:avLst>
            </a:prstGeom>
            <a:noFill/>
            <a:ln w="127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9231" name="Google Shape;162;p23">
              <a:extLst>
                <a:ext uri="{FF2B5EF4-FFF2-40B4-BE49-F238E27FC236}">
                  <a16:creationId xmlns:a16="http://schemas.microsoft.com/office/drawing/2014/main" id="{B0CD51F1-CABA-1248-997F-48C61F444A49}"/>
                </a:ext>
              </a:extLst>
            </p:cNvPr>
            <p:cNvSpPr>
              <a:spLocks noChangeArrowheads="1"/>
            </p:cNvSpPr>
            <p:nvPr/>
          </p:nvSpPr>
          <p:spPr bwMode="auto">
            <a:xfrm>
              <a:off x="9893233" y="2653324"/>
              <a:ext cx="1151928" cy="892379"/>
            </a:xfrm>
            <a:prstGeom prst="rightArrow">
              <a:avLst>
                <a:gd name="adj1" fmla="val 60000"/>
                <a:gd name="adj2" fmla="val 50003"/>
              </a:avLst>
            </a:prstGeom>
            <a:solidFill>
              <a:srgbClr val="A8A8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63" name="Google Shape;163;p23">
              <a:extLst>
                <a:ext uri="{FF2B5EF4-FFF2-40B4-BE49-F238E27FC236}">
                  <a16:creationId xmlns:a16="http://schemas.microsoft.com/office/drawing/2014/main" id="{A3F684F3-BC07-1746-A5AE-D81C38422402}"/>
                </a:ext>
              </a:extLst>
            </p:cNvPr>
            <p:cNvSpPr txBox="1"/>
            <p:nvPr/>
          </p:nvSpPr>
          <p:spPr>
            <a:xfrm>
              <a:off x="9894502" y="2830891"/>
              <a:ext cx="883453" cy="535984"/>
            </a:xfrm>
            <a:prstGeom prst="rect">
              <a:avLst/>
            </a:prstGeom>
            <a:noFill/>
            <a:ln>
              <a:noFill/>
            </a:ln>
          </p:spPr>
          <p:txBody>
            <a:bodyPr spcFirstLastPara="1" lIns="0" tIns="0" rIns="0" bIns="0" anchor="ctr"/>
            <a:lstStyle/>
            <a:p>
              <a:pPr algn="ctr">
                <a:lnSpc>
                  <a:spcPct val="90000"/>
                </a:lnSpc>
                <a:spcBef>
                  <a:spcPts val="0"/>
                </a:spcBef>
                <a:spcAft>
                  <a:spcPts val="0"/>
                </a:spcAft>
                <a:buClr>
                  <a:srgbClr val="000000"/>
                </a:buClr>
                <a:buSzPts val="2200"/>
                <a:defRPr/>
              </a:pPr>
              <a:endParaRPr sz="1237">
                <a:solidFill>
                  <a:schemeClr val="lt1"/>
                </a:solidFill>
                <a:latin typeface="Arial"/>
                <a:ea typeface="Arial"/>
                <a:sym typeface="Arial"/>
              </a:endParaRPr>
            </a:p>
          </p:txBody>
        </p:sp>
        <p:sp>
          <p:nvSpPr>
            <p:cNvPr id="164" name="Google Shape;164;p23">
              <a:extLst>
                <a:ext uri="{FF2B5EF4-FFF2-40B4-BE49-F238E27FC236}">
                  <a16:creationId xmlns:a16="http://schemas.microsoft.com/office/drawing/2014/main" id="{E169BA6A-B470-3748-9E94-038967158E69}"/>
                </a:ext>
              </a:extLst>
            </p:cNvPr>
            <p:cNvSpPr/>
            <p:nvPr/>
          </p:nvSpPr>
          <p:spPr>
            <a:xfrm>
              <a:off x="11523104" y="2382355"/>
              <a:ext cx="3584621" cy="2149580"/>
            </a:xfrm>
            <a:prstGeom prst="roundRect">
              <a:avLst>
                <a:gd name="adj" fmla="val 10000"/>
              </a:avLst>
            </a:prstGeom>
            <a:solidFill>
              <a:schemeClr val="accent4">
                <a:lumMod val="60000"/>
                <a:lumOff val="40000"/>
              </a:schemeClr>
            </a:solidFill>
            <a:ln w="12700" cap="flat" cmpd="sng">
              <a:solidFill>
                <a:schemeClr val="dk1"/>
              </a:solidFill>
              <a:prstDash val="solid"/>
              <a:round/>
              <a:headEnd type="none" w="sm" len="sm"/>
              <a:tailEnd type="none" w="sm" len="sm"/>
            </a:ln>
          </p:spPr>
          <p:txBody>
            <a:bodyPr spcFirstLastPara="1" lIns="51422" tIns="51422" rIns="51422" bIns="51422" anchor="ctr"/>
            <a:lstStyle/>
            <a:p>
              <a:pPr>
                <a:spcBef>
                  <a:spcPts val="0"/>
                </a:spcBef>
                <a:spcAft>
                  <a:spcPts val="0"/>
                </a:spcAft>
                <a:defRPr/>
              </a:pPr>
              <a:endParaRPr/>
            </a:p>
          </p:txBody>
        </p:sp>
        <p:sp>
          <p:nvSpPr>
            <p:cNvPr id="165" name="Google Shape;165;p23">
              <a:extLst>
                <a:ext uri="{FF2B5EF4-FFF2-40B4-BE49-F238E27FC236}">
                  <a16:creationId xmlns:a16="http://schemas.microsoft.com/office/drawing/2014/main" id="{D32D2D58-51EB-2D44-AB15-877B5DFDC55F}"/>
                </a:ext>
              </a:extLst>
            </p:cNvPr>
            <p:cNvSpPr txBox="1"/>
            <p:nvPr/>
          </p:nvSpPr>
          <p:spPr>
            <a:xfrm>
              <a:off x="11523104" y="2534688"/>
              <a:ext cx="3584621" cy="1433053"/>
            </a:xfrm>
            <a:prstGeom prst="rect">
              <a:avLst/>
            </a:prstGeom>
            <a:noFill/>
            <a:ln>
              <a:noFill/>
            </a:ln>
          </p:spPr>
          <p:txBody>
            <a:bodyPr spcFirstLastPara="1" lIns="111997" tIns="111997" rIns="111997" bIns="59999" anchor="ctr"/>
            <a:lstStyle/>
            <a:p>
              <a:pPr algn="ctr">
                <a:lnSpc>
                  <a:spcPct val="90000"/>
                </a:lnSpc>
                <a:spcBef>
                  <a:spcPts val="0"/>
                </a:spcBef>
                <a:spcAft>
                  <a:spcPts val="0"/>
                </a:spcAft>
                <a:buClr>
                  <a:srgbClr val="000000"/>
                </a:buClr>
                <a:buSzPts val="2800"/>
                <a:defRPr/>
              </a:pPr>
              <a:r>
                <a:rPr lang="en-US" sz="2000" dirty="0">
                  <a:latin typeface="Arial"/>
                  <a:ea typeface="Arial"/>
                  <a:sym typeface="Arial"/>
                </a:rPr>
                <a:t>Implementation phase  </a:t>
              </a:r>
              <a:endParaRPr sz="2000" dirty="0">
                <a:latin typeface="Arial"/>
                <a:ea typeface="Arial"/>
                <a:sym typeface="Arial"/>
              </a:endParaRPr>
            </a:p>
            <a:p>
              <a:pPr algn="ctr">
                <a:lnSpc>
                  <a:spcPct val="90000"/>
                </a:lnSpc>
                <a:spcBef>
                  <a:spcPts val="0"/>
                </a:spcBef>
                <a:spcAft>
                  <a:spcPts val="0"/>
                </a:spcAft>
                <a:buClr>
                  <a:srgbClr val="000000"/>
                </a:buClr>
                <a:buSzPts val="2800"/>
                <a:defRPr/>
              </a:pPr>
              <a:r>
                <a:rPr lang="en-US" sz="2000" dirty="0">
                  <a:latin typeface="Arial"/>
                  <a:ea typeface="Arial"/>
                  <a:sym typeface="Arial"/>
                </a:rPr>
                <a:t>(incl. wrap up)</a:t>
              </a:r>
              <a:endParaRPr sz="2000" dirty="0"/>
            </a:p>
          </p:txBody>
        </p:sp>
        <p:sp>
          <p:nvSpPr>
            <p:cNvPr id="9235" name="Google Shape;166;p23">
              <a:extLst>
                <a:ext uri="{FF2B5EF4-FFF2-40B4-BE49-F238E27FC236}">
                  <a16:creationId xmlns:a16="http://schemas.microsoft.com/office/drawing/2014/main" id="{F03CA1F9-3578-C048-87EA-FCD179BEDCFB}"/>
                </a:ext>
              </a:extLst>
            </p:cNvPr>
            <p:cNvSpPr>
              <a:spLocks noChangeArrowheads="1"/>
            </p:cNvSpPr>
            <p:nvPr/>
          </p:nvSpPr>
          <p:spPr bwMode="auto">
            <a:xfrm>
              <a:off x="12257316" y="4193866"/>
              <a:ext cx="3584269" cy="1612800"/>
            </a:xfrm>
            <a:prstGeom prst="roundRect">
              <a:avLst>
                <a:gd name="adj" fmla="val 10000"/>
              </a:avLst>
            </a:prstGeom>
            <a:noFill/>
            <a:ln w="12700">
              <a:solidFill>
                <a:schemeClr val="bg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grpSp>
      <p:sp>
        <p:nvSpPr>
          <p:cNvPr id="167" name="Google Shape;167;p23">
            <a:extLst>
              <a:ext uri="{FF2B5EF4-FFF2-40B4-BE49-F238E27FC236}">
                <a16:creationId xmlns:a16="http://schemas.microsoft.com/office/drawing/2014/main" id="{5A80DCF7-4665-B441-BA2E-313D40B2A63B}"/>
              </a:ext>
            </a:extLst>
          </p:cNvPr>
          <p:cNvSpPr txBox="1"/>
          <p:nvPr/>
        </p:nvSpPr>
        <p:spPr>
          <a:xfrm>
            <a:off x="10540088" y="5419294"/>
            <a:ext cx="333171" cy="253289"/>
          </a:xfrm>
          <a:prstGeom prst="rect">
            <a:avLst/>
          </a:prstGeom>
          <a:noFill/>
          <a:ln>
            <a:noFill/>
          </a:ln>
        </p:spPr>
        <p:txBody>
          <a:bodyPr spcFirstLastPara="1" lIns="51422" tIns="25704" rIns="51422" bIns="25704"/>
          <a:lstStyle/>
          <a:p>
            <a:pPr>
              <a:spcBef>
                <a:spcPts val="0"/>
              </a:spcBef>
              <a:spcAft>
                <a:spcPts val="0"/>
              </a:spcAft>
              <a:defRPr/>
            </a:pPr>
            <a:r>
              <a:rPr lang="en-US" sz="787" dirty="0">
                <a:solidFill>
                  <a:srgbClr val="000000"/>
                </a:solidFill>
                <a:latin typeface="Arial"/>
                <a:ea typeface="Arial"/>
                <a:sym typeface="Arial"/>
              </a:rPr>
              <a:t>LS</a:t>
            </a:r>
            <a:endParaRPr dirty="0"/>
          </a:p>
        </p:txBody>
      </p:sp>
      <p:pic>
        <p:nvPicPr>
          <p:cNvPr id="9219" name="Picture 2">
            <a:extLst>
              <a:ext uri="{FF2B5EF4-FFF2-40B4-BE49-F238E27FC236}">
                <a16:creationId xmlns:a16="http://schemas.microsoft.com/office/drawing/2014/main" id="{20BF0A5F-0465-564A-A0A6-ED22F02B0E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702" y="217176"/>
            <a:ext cx="1838094" cy="1840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19">
            <a:extLst>
              <a:ext uri="{FF2B5EF4-FFF2-40B4-BE49-F238E27FC236}">
                <a16:creationId xmlns:a16="http://schemas.microsoft.com/office/drawing/2014/main" id="{66AE374B-A6A4-6345-B537-9B1B8F6E8F3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06949" y="3635023"/>
            <a:ext cx="1315248" cy="1315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073DB1AB-7395-A349-A7D0-061B919C6B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46170" y="3795594"/>
            <a:ext cx="1233917" cy="123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5F598B72-60F4-E44D-A22D-FC3005F4468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19244" y="3592348"/>
            <a:ext cx="1580156" cy="1577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oogle Shape;196;p27">
            <a:extLst>
              <a:ext uri="{FF2B5EF4-FFF2-40B4-BE49-F238E27FC236}">
                <a16:creationId xmlns:a16="http://schemas.microsoft.com/office/drawing/2014/main" id="{A15FF8B0-E785-1D46-82EB-8404BA91C0B6}"/>
              </a:ext>
            </a:extLst>
          </p:cNvPr>
          <p:cNvGrpSpPr>
            <a:grpSpLocks/>
          </p:cNvGrpSpPr>
          <p:nvPr/>
        </p:nvGrpSpPr>
        <p:grpSpPr bwMode="auto">
          <a:xfrm>
            <a:off x="603908" y="778657"/>
            <a:ext cx="10984184" cy="5380062"/>
            <a:chOff x="26915" y="545790"/>
            <a:chExt cx="15814801" cy="7352904"/>
          </a:xfrm>
        </p:grpSpPr>
        <p:sp>
          <p:nvSpPr>
            <p:cNvPr id="11273" name="Google Shape;197;p27">
              <a:extLst>
                <a:ext uri="{FF2B5EF4-FFF2-40B4-BE49-F238E27FC236}">
                  <a16:creationId xmlns:a16="http://schemas.microsoft.com/office/drawing/2014/main" id="{4BF27EFA-BAD1-5F4D-8ACF-F6E16FD10028}"/>
                </a:ext>
              </a:extLst>
            </p:cNvPr>
            <p:cNvSpPr>
              <a:spLocks noChangeArrowheads="1"/>
            </p:cNvSpPr>
            <p:nvPr/>
          </p:nvSpPr>
          <p:spPr bwMode="auto">
            <a:xfrm>
              <a:off x="26915" y="545790"/>
              <a:ext cx="3584269" cy="2150561"/>
            </a:xfrm>
            <a:prstGeom prst="roundRect">
              <a:avLst>
                <a:gd name="adj" fmla="val 10000"/>
              </a:avLst>
            </a:prstGeom>
            <a:solidFill>
              <a:schemeClr val="bg1"/>
            </a:solidFill>
            <a:ln w="12700">
              <a:solidFill>
                <a:schemeClr val="tx1"/>
              </a:solidFill>
              <a:round/>
              <a:headEnd type="none" w="sm" len="sm"/>
              <a:tailEnd type="none" w="sm" len="sm"/>
            </a:ln>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98" name="Google Shape;198;p27">
              <a:extLst>
                <a:ext uri="{FF2B5EF4-FFF2-40B4-BE49-F238E27FC236}">
                  <a16:creationId xmlns:a16="http://schemas.microsoft.com/office/drawing/2014/main" id="{8C8DD486-035C-544E-8210-BB924555D164}"/>
                </a:ext>
              </a:extLst>
            </p:cNvPr>
            <p:cNvSpPr txBox="1"/>
            <p:nvPr/>
          </p:nvSpPr>
          <p:spPr>
            <a:xfrm>
              <a:off x="26915" y="545790"/>
              <a:ext cx="3584651" cy="1434177"/>
            </a:xfrm>
            <a:prstGeom prst="rect">
              <a:avLst/>
            </a:prstGeom>
            <a:noFill/>
            <a:ln>
              <a:noFill/>
            </a:ln>
          </p:spPr>
          <p:txBody>
            <a:bodyPr spcFirstLastPara="1" lIns="111997" tIns="111997" rIns="111997" bIns="59999"/>
            <a:lstStyle/>
            <a:p>
              <a:pPr algn="ctr">
                <a:lnSpc>
                  <a:spcPct val="90000"/>
                </a:lnSpc>
                <a:spcBef>
                  <a:spcPts val="0"/>
                </a:spcBef>
                <a:spcAft>
                  <a:spcPts val="0"/>
                </a:spcAft>
                <a:buClr>
                  <a:srgbClr val="000000"/>
                </a:buClr>
                <a:buSzPts val="2800"/>
                <a:defRPr/>
              </a:pPr>
              <a:r>
                <a:rPr lang="en-US" sz="2000" dirty="0">
                  <a:sym typeface="Arial"/>
                </a:rPr>
                <a:t>Concept note &amp; proposal development</a:t>
              </a:r>
              <a:endParaRPr sz="2000" dirty="0"/>
            </a:p>
          </p:txBody>
        </p:sp>
        <p:sp>
          <p:nvSpPr>
            <p:cNvPr id="11275" name="Google Shape;199;p27">
              <a:extLst>
                <a:ext uri="{FF2B5EF4-FFF2-40B4-BE49-F238E27FC236}">
                  <a16:creationId xmlns:a16="http://schemas.microsoft.com/office/drawing/2014/main" id="{612D41C2-CE32-E94C-B1C7-EF745FA663FC}"/>
                </a:ext>
              </a:extLst>
            </p:cNvPr>
            <p:cNvSpPr>
              <a:spLocks noChangeArrowheads="1"/>
            </p:cNvSpPr>
            <p:nvPr/>
          </p:nvSpPr>
          <p:spPr bwMode="auto">
            <a:xfrm>
              <a:off x="742010" y="2041864"/>
              <a:ext cx="3584269" cy="5629640"/>
            </a:xfrm>
            <a:prstGeom prst="roundRect">
              <a:avLst>
                <a:gd name="adj" fmla="val 10000"/>
              </a:avLst>
            </a:prstGeom>
            <a:solidFill>
              <a:srgbClr val="CACACA">
                <a:alpha val="89803"/>
              </a:srgbClr>
            </a:solidFill>
            <a:ln w="12700">
              <a:solidFill>
                <a:schemeClr val="tx1"/>
              </a:solidFill>
              <a:round/>
              <a:headEnd type="none" w="sm" len="sm"/>
              <a:tailEnd type="none" w="sm" len="sm"/>
            </a:ln>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00" name="Google Shape;200;p27">
              <a:extLst>
                <a:ext uri="{FF2B5EF4-FFF2-40B4-BE49-F238E27FC236}">
                  <a16:creationId xmlns:a16="http://schemas.microsoft.com/office/drawing/2014/main" id="{AEA612FC-EEAC-B248-A585-0C73E6A1132C}"/>
                </a:ext>
              </a:extLst>
            </p:cNvPr>
            <p:cNvSpPr txBox="1"/>
            <p:nvPr/>
          </p:nvSpPr>
          <p:spPr>
            <a:xfrm>
              <a:off x="848279" y="2146536"/>
              <a:ext cx="3372960" cy="5420511"/>
            </a:xfrm>
            <a:prstGeom prst="rect">
              <a:avLst/>
            </a:prstGeom>
            <a:noFill/>
            <a:ln>
              <a:noFill/>
            </a:ln>
          </p:spPr>
          <p:txBody>
            <a:bodyPr spcFirstLastPara="1" lIns="111997" tIns="111997" rIns="111997" bIns="111997"/>
            <a:lstStyle/>
            <a:p>
              <a:pPr marL="160706" lvl="1" indent="-160706">
                <a:lnSpc>
                  <a:spcPct val="90000"/>
                </a:lnSpc>
                <a:spcBef>
                  <a:spcPts val="0"/>
                </a:spcBef>
                <a:spcAft>
                  <a:spcPts val="0"/>
                </a:spcAft>
                <a:buClr>
                  <a:srgbClr val="000000"/>
                </a:buClr>
                <a:buSzPts val="2800"/>
                <a:buFont typeface="Arial"/>
                <a:buChar char="•"/>
                <a:defRPr/>
              </a:pPr>
              <a:r>
                <a:rPr lang="en-US" sz="2000" dirty="0">
                  <a:solidFill>
                    <a:schemeClr val="dk1"/>
                  </a:solidFill>
                  <a:latin typeface="Arial"/>
                  <a:ea typeface="Arial"/>
                  <a:sym typeface="Arial"/>
                </a:rPr>
                <a:t>Vision, goals, etc. </a:t>
              </a:r>
              <a:endParaRPr sz="2000" dirty="0">
                <a:solidFill>
                  <a:srgbClr val="000000"/>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Choice of partners</a:t>
              </a:r>
              <a:endParaRPr sz="2000" dirty="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Clearing expectations</a:t>
              </a:r>
              <a:endParaRPr sz="2000" dirty="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Modality of collaboration</a:t>
              </a:r>
              <a:endParaRPr sz="2000" dirty="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Budget allocation</a:t>
              </a:r>
              <a:endParaRPr sz="2000" dirty="0"/>
            </a:p>
          </p:txBody>
        </p:sp>
        <p:sp>
          <p:nvSpPr>
            <p:cNvPr id="11277" name="Google Shape;201;p27">
              <a:extLst>
                <a:ext uri="{FF2B5EF4-FFF2-40B4-BE49-F238E27FC236}">
                  <a16:creationId xmlns:a16="http://schemas.microsoft.com/office/drawing/2014/main" id="{932C2574-2D9E-F44C-BE60-A12E60CD171C}"/>
                </a:ext>
              </a:extLst>
            </p:cNvPr>
            <p:cNvSpPr>
              <a:spLocks noChangeArrowheads="1"/>
            </p:cNvSpPr>
            <p:nvPr/>
          </p:nvSpPr>
          <p:spPr bwMode="auto">
            <a:xfrm rot="37359">
              <a:off x="4149755" y="847989"/>
              <a:ext cx="1141908" cy="892379"/>
            </a:xfrm>
            <a:prstGeom prst="rightArrow">
              <a:avLst>
                <a:gd name="adj1" fmla="val 60000"/>
                <a:gd name="adj2" fmla="val 50000"/>
              </a:avLst>
            </a:prstGeom>
            <a:solidFill>
              <a:srgbClr val="A8A8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02" name="Google Shape;202;p27">
              <a:extLst>
                <a:ext uri="{FF2B5EF4-FFF2-40B4-BE49-F238E27FC236}">
                  <a16:creationId xmlns:a16="http://schemas.microsoft.com/office/drawing/2014/main" id="{E75758A7-C247-6341-9CA6-7B6D04167FEF}"/>
                </a:ext>
              </a:extLst>
            </p:cNvPr>
            <p:cNvSpPr txBox="1"/>
            <p:nvPr/>
          </p:nvSpPr>
          <p:spPr>
            <a:xfrm rot="37359">
              <a:off x="4150674" y="1025731"/>
              <a:ext cx="872172" cy="533582"/>
            </a:xfrm>
            <a:prstGeom prst="rect">
              <a:avLst/>
            </a:prstGeom>
            <a:noFill/>
            <a:ln>
              <a:noFill/>
            </a:ln>
          </p:spPr>
          <p:txBody>
            <a:bodyPr spcFirstLastPara="1" lIns="0" tIns="0" rIns="0" bIns="0" anchor="ctr"/>
            <a:lstStyle/>
            <a:p>
              <a:pPr algn="ctr">
                <a:lnSpc>
                  <a:spcPct val="90000"/>
                </a:lnSpc>
                <a:spcBef>
                  <a:spcPts val="0"/>
                </a:spcBef>
                <a:spcAft>
                  <a:spcPts val="0"/>
                </a:spcAft>
                <a:buClr>
                  <a:srgbClr val="000000"/>
                </a:buClr>
                <a:buSzPts val="2200"/>
                <a:defRPr/>
              </a:pPr>
              <a:endParaRPr sz="1237">
                <a:solidFill>
                  <a:schemeClr val="lt1"/>
                </a:solidFill>
                <a:latin typeface="Arial"/>
                <a:ea typeface="Arial"/>
                <a:sym typeface="Arial"/>
              </a:endParaRPr>
            </a:p>
          </p:txBody>
        </p:sp>
        <p:sp>
          <p:nvSpPr>
            <p:cNvPr id="11279" name="Google Shape;203;p27">
              <a:extLst>
                <a:ext uri="{FF2B5EF4-FFF2-40B4-BE49-F238E27FC236}">
                  <a16:creationId xmlns:a16="http://schemas.microsoft.com/office/drawing/2014/main" id="{52951393-DFC4-B442-B09A-4429418C77F0}"/>
                </a:ext>
              </a:extLst>
            </p:cNvPr>
            <p:cNvSpPr>
              <a:spLocks noChangeArrowheads="1"/>
            </p:cNvSpPr>
            <p:nvPr/>
          </p:nvSpPr>
          <p:spPr bwMode="auto">
            <a:xfrm>
              <a:off x="5765601" y="608156"/>
              <a:ext cx="3584269" cy="2150561"/>
            </a:xfrm>
            <a:prstGeom prst="roundRect">
              <a:avLst>
                <a:gd name="adj" fmla="val 10000"/>
              </a:avLst>
            </a:prstGeom>
            <a:solidFill>
              <a:schemeClr val="bg1"/>
            </a:solidFill>
            <a:ln w="12700">
              <a:solidFill>
                <a:schemeClr val="tx1"/>
              </a:solidFill>
              <a:round/>
              <a:headEnd type="none" w="sm" len="sm"/>
              <a:tailEnd type="none" w="sm" len="sm"/>
            </a:ln>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04" name="Google Shape;204;p27">
              <a:extLst>
                <a:ext uri="{FF2B5EF4-FFF2-40B4-BE49-F238E27FC236}">
                  <a16:creationId xmlns:a16="http://schemas.microsoft.com/office/drawing/2014/main" id="{2A1B6239-DE4E-954C-9972-76F92DEF4780}"/>
                </a:ext>
              </a:extLst>
            </p:cNvPr>
            <p:cNvSpPr txBox="1"/>
            <p:nvPr/>
          </p:nvSpPr>
          <p:spPr>
            <a:xfrm>
              <a:off x="5765178" y="607900"/>
              <a:ext cx="3584651" cy="1434177"/>
            </a:xfrm>
            <a:prstGeom prst="rect">
              <a:avLst/>
            </a:prstGeom>
            <a:noFill/>
            <a:ln>
              <a:noFill/>
            </a:ln>
          </p:spPr>
          <p:txBody>
            <a:bodyPr spcFirstLastPara="1" lIns="111997" tIns="111997" rIns="111997" bIns="59999"/>
            <a:lstStyle/>
            <a:p>
              <a:pPr algn="ctr">
                <a:lnSpc>
                  <a:spcPct val="90000"/>
                </a:lnSpc>
                <a:spcBef>
                  <a:spcPts val="0"/>
                </a:spcBef>
                <a:spcAft>
                  <a:spcPts val="0"/>
                </a:spcAft>
                <a:buClr>
                  <a:srgbClr val="000000"/>
                </a:buClr>
                <a:buSzPts val="2800"/>
                <a:defRPr/>
              </a:pPr>
              <a:r>
                <a:rPr lang="en-US" sz="2000" dirty="0">
                  <a:sym typeface="Arial"/>
                </a:rPr>
                <a:t>Inception phase</a:t>
              </a:r>
              <a:endParaRPr sz="2000" dirty="0"/>
            </a:p>
          </p:txBody>
        </p:sp>
        <p:sp>
          <p:nvSpPr>
            <p:cNvPr id="11281" name="Google Shape;205;p27">
              <a:extLst>
                <a:ext uri="{FF2B5EF4-FFF2-40B4-BE49-F238E27FC236}">
                  <a16:creationId xmlns:a16="http://schemas.microsoft.com/office/drawing/2014/main" id="{FFC4F524-A889-C14D-8D53-40690F38B987}"/>
                </a:ext>
              </a:extLst>
            </p:cNvPr>
            <p:cNvSpPr>
              <a:spLocks noChangeArrowheads="1"/>
            </p:cNvSpPr>
            <p:nvPr/>
          </p:nvSpPr>
          <p:spPr bwMode="auto">
            <a:xfrm>
              <a:off x="6499729" y="2041864"/>
              <a:ext cx="3584269" cy="5629640"/>
            </a:xfrm>
            <a:prstGeom prst="roundRect">
              <a:avLst>
                <a:gd name="adj" fmla="val 10000"/>
              </a:avLst>
            </a:prstGeom>
            <a:solidFill>
              <a:srgbClr val="CACACA">
                <a:alpha val="89803"/>
              </a:srgbClr>
            </a:solidFill>
            <a:ln w="12700">
              <a:solidFill>
                <a:schemeClr val="tx1"/>
              </a:solidFill>
              <a:round/>
              <a:headEnd type="none" w="sm" len="sm"/>
              <a:tailEnd type="none" w="sm" len="sm"/>
            </a:ln>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06" name="Google Shape;206;p27">
              <a:extLst>
                <a:ext uri="{FF2B5EF4-FFF2-40B4-BE49-F238E27FC236}">
                  <a16:creationId xmlns:a16="http://schemas.microsoft.com/office/drawing/2014/main" id="{2E838131-62C8-ED4E-93DF-877BFCA6EF20}"/>
                </a:ext>
              </a:extLst>
            </p:cNvPr>
            <p:cNvSpPr txBox="1"/>
            <p:nvPr/>
          </p:nvSpPr>
          <p:spPr>
            <a:xfrm>
              <a:off x="6603479" y="2146536"/>
              <a:ext cx="3375781" cy="5420511"/>
            </a:xfrm>
            <a:prstGeom prst="rect">
              <a:avLst/>
            </a:prstGeom>
            <a:noFill/>
            <a:ln>
              <a:noFill/>
            </a:ln>
          </p:spPr>
          <p:txBody>
            <a:bodyPr spcFirstLastPara="1" lIns="111997" tIns="111997" rIns="111997" bIns="111997"/>
            <a:lstStyle/>
            <a:p>
              <a:pPr marL="160706" lvl="1" indent="-160706">
                <a:lnSpc>
                  <a:spcPct val="90000"/>
                </a:lnSpc>
                <a:spcBef>
                  <a:spcPts val="0"/>
                </a:spcBef>
                <a:spcAft>
                  <a:spcPts val="0"/>
                </a:spcAft>
                <a:buClr>
                  <a:srgbClr val="000000"/>
                </a:buClr>
                <a:buSzPts val="2800"/>
                <a:buFont typeface="Arial"/>
                <a:buChar char="•"/>
                <a:defRPr/>
              </a:pPr>
              <a:r>
                <a:rPr lang="en-US" sz="2000">
                  <a:solidFill>
                    <a:schemeClr val="dk1"/>
                  </a:solidFill>
                  <a:latin typeface="Arial"/>
                  <a:ea typeface="Arial"/>
                  <a:sym typeface="Arial"/>
                </a:rPr>
                <a:t>Confirm vision, impact, expectations</a:t>
              </a:r>
              <a:endParaRPr sz="2000">
                <a:solidFill>
                  <a:srgbClr val="000000"/>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a:solidFill>
                    <a:schemeClr val="dk1"/>
                  </a:solidFill>
                  <a:latin typeface="Arial"/>
                  <a:ea typeface="Arial"/>
                  <a:sym typeface="Arial"/>
                </a:rPr>
                <a:t>Build trust &amp; ownership</a:t>
              </a:r>
              <a:endParaRPr sz="200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a:solidFill>
                    <a:schemeClr val="dk1"/>
                  </a:solidFill>
                  <a:latin typeface="Arial"/>
                  <a:ea typeface="Arial"/>
                  <a:sym typeface="Arial"/>
                </a:rPr>
                <a:t>Addressing power issues</a:t>
              </a:r>
              <a:endParaRPr sz="200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a:solidFill>
                    <a:schemeClr val="dk1"/>
                  </a:solidFill>
                  <a:latin typeface="Arial"/>
                  <a:ea typeface="Arial"/>
                  <a:sym typeface="Arial"/>
                </a:rPr>
                <a:t>Working modalities</a:t>
              </a:r>
              <a:endParaRPr sz="2000">
                <a:solidFill>
                  <a:schemeClr val="dk1"/>
                </a:solidFill>
                <a:latin typeface="Arial"/>
                <a:ea typeface="Arial"/>
                <a:sym typeface="Arial"/>
              </a:endParaRPr>
            </a:p>
          </p:txBody>
        </p:sp>
        <p:sp>
          <p:nvSpPr>
            <p:cNvPr id="11283" name="Google Shape;207;p27">
              <a:extLst>
                <a:ext uri="{FF2B5EF4-FFF2-40B4-BE49-F238E27FC236}">
                  <a16:creationId xmlns:a16="http://schemas.microsoft.com/office/drawing/2014/main" id="{35C5CA74-627A-544F-88FB-A3104A54FCA3}"/>
                </a:ext>
              </a:extLst>
            </p:cNvPr>
            <p:cNvSpPr>
              <a:spLocks noChangeArrowheads="1"/>
            </p:cNvSpPr>
            <p:nvPr/>
          </p:nvSpPr>
          <p:spPr bwMode="auto">
            <a:xfrm>
              <a:off x="9893233" y="878820"/>
              <a:ext cx="1151928" cy="892379"/>
            </a:xfrm>
            <a:prstGeom prst="rightArrow">
              <a:avLst>
                <a:gd name="adj1" fmla="val 60000"/>
                <a:gd name="adj2" fmla="val 50003"/>
              </a:avLst>
            </a:prstGeom>
            <a:solidFill>
              <a:srgbClr val="A8A8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08" name="Google Shape;208;p27">
              <a:extLst>
                <a:ext uri="{FF2B5EF4-FFF2-40B4-BE49-F238E27FC236}">
                  <a16:creationId xmlns:a16="http://schemas.microsoft.com/office/drawing/2014/main" id="{6E50FAEF-910A-9640-911A-634E82EDC34F}"/>
                </a:ext>
              </a:extLst>
            </p:cNvPr>
            <p:cNvSpPr txBox="1"/>
            <p:nvPr/>
          </p:nvSpPr>
          <p:spPr>
            <a:xfrm>
              <a:off x="9894584" y="1056787"/>
              <a:ext cx="883460" cy="536405"/>
            </a:xfrm>
            <a:prstGeom prst="rect">
              <a:avLst/>
            </a:prstGeom>
            <a:noFill/>
            <a:ln>
              <a:noFill/>
            </a:ln>
          </p:spPr>
          <p:txBody>
            <a:bodyPr spcFirstLastPara="1" lIns="0" tIns="0" rIns="0" bIns="0" anchor="ctr"/>
            <a:lstStyle/>
            <a:p>
              <a:pPr algn="ctr">
                <a:lnSpc>
                  <a:spcPct val="90000"/>
                </a:lnSpc>
                <a:spcBef>
                  <a:spcPts val="0"/>
                </a:spcBef>
                <a:spcAft>
                  <a:spcPts val="0"/>
                </a:spcAft>
                <a:buClr>
                  <a:srgbClr val="000000"/>
                </a:buClr>
                <a:buSzPts val="2200"/>
                <a:defRPr/>
              </a:pPr>
              <a:endParaRPr sz="1237">
                <a:solidFill>
                  <a:schemeClr val="lt1"/>
                </a:solidFill>
                <a:latin typeface="Arial"/>
                <a:ea typeface="Arial"/>
                <a:sym typeface="Arial"/>
              </a:endParaRPr>
            </a:p>
          </p:txBody>
        </p:sp>
        <p:sp>
          <p:nvSpPr>
            <p:cNvPr id="11285" name="Google Shape;209;p27">
              <a:extLst>
                <a:ext uri="{FF2B5EF4-FFF2-40B4-BE49-F238E27FC236}">
                  <a16:creationId xmlns:a16="http://schemas.microsoft.com/office/drawing/2014/main" id="{0A384386-B244-7948-83B7-CDBCFB61B792}"/>
                </a:ext>
              </a:extLst>
            </p:cNvPr>
            <p:cNvSpPr>
              <a:spLocks noChangeArrowheads="1"/>
            </p:cNvSpPr>
            <p:nvPr/>
          </p:nvSpPr>
          <p:spPr bwMode="auto">
            <a:xfrm>
              <a:off x="11523320" y="608156"/>
              <a:ext cx="3584269" cy="2150561"/>
            </a:xfrm>
            <a:prstGeom prst="roundRect">
              <a:avLst>
                <a:gd name="adj" fmla="val 10000"/>
              </a:avLst>
            </a:prstGeom>
            <a:solidFill>
              <a:schemeClr val="bg1"/>
            </a:solidFill>
            <a:ln w="12700">
              <a:solidFill>
                <a:schemeClr val="tx1"/>
              </a:solidFill>
              <a:round/>
              <a:headEnd type="none" w="sm" len="sm"/>
              <a:tailEnd type="none" w="sm" len="sm"/>
            </a:ln>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10" name="Google Shape;210;p27">
              <a:extLst>
                <a:ext uri="{FF2B5EF4-FFF2-40B4-BE49-F238E27FC236}">
                  <a16:creationId xmlns:a16="http://schemas.microsoft.com/office/drawing/2014/main" id="{42BC2E3B-5765-CF49-BEF2-350058F630B9}"/>
                </a:ext>
              </a:extLst>
            </p:cNvPr>
            <p:cNvSpPr txBox="1"/>
            <p:nvPr/>
          </p:nvSpPr>
          <p:spPr>
            <a:xfrm>
              <a:off x="11523200" y="607900"/>
              <a:ext cx="3584651" cy="1434177"/>
            </a:xfrm>
            <a:prstGeom prst="rect">
              <a:avLst/>
            </a:prstGeom>
            <a:noFill/>
            <a:ln>
              <a:noFill/>
            </a:ln>
          </p:spPr>
          <p:txBody>
            <a:bodyPr spcFirstLastPara="1" lIns="111997" tIns="111997" rIns="111997" bIns="59999"/>
            <a:lstStyle/>
            <a:p>
              <a:pPr algn="ctr">
                <a:lnSpc>
                  <a:spcPct val="90000"/>
                </a:lnSpc>
                <a:spcBef>
                  <a:spcPts val="0"/>
                </a:spcBef>
                <a:spcAft>
                  <a:spcPts val="0"/>
                </a:spcAft>
                <a:buClr>
                  <a:srgbClr val="000000"/>
                </a:buClr>
                <a:buSzPts val="2800"/>
                <a:defRPr/>
              </a:pPr>
              <a:r>
                <a:rPr lang="en-US" sz="2000" dirty="0">
                  <a:sym typeface="Arial"/>
                </a:rPr>
                <a:t>Implementation phase  </a:t>
              </a:r>
            </a:p>
            <a:p>
              <a:pPr algn="ctr">
                <a:lnSpc>
                  <a:spcPct val="90000"/>
                </a:lnSpc>
                <a:spcBef>
                  <a:spcPts val="0"/>
                </a:spcBef>
                <a:spcAft>
                  <a:spcPts val="0"/>
                </a:spcAft>
                <a:buClr>
                  <a:srgbClr val="000000"/>
                </a:buClr>
                <a:buSzPts val="2800"/>
                <a:defRPr/>
              </a:pPr>
              <a:r>
                <a:rPr lang="en-US" sz="2000" dirty="0">
                  <a:sym typeface="Arial"/>
                </a:rPr>
                <a:t>(incl. wrap up)</a:t>
              </a:r>
              <a:endParaRPr sz="2000" dirty="0"/>
            </a:p>
          </p:txBody>
        </p:sp>
        <p:sp>
          <p:nvSpPr>
            <p:cNvPr id="11287" name="Google Shape;211;p27">
              <a:extLst>
                <a:ext uri="{FF2B5EF4-FFF2-40B4-BE49-F238E27FC236}">
                  <a16:creationId xmlns:a16="http://schemas.microsoft.com/office/drawing/2014/main" id="{05733D5C-F924-404A-AFC2-7FA85E1CFF86}"/>
                </a:ext>
              </a:extLst>
            </p:cNvPr>
            <p:cNvSpPr>
              <a:spLocks noChangeArrowheads="1"/>
            </p:cNvSpPr>
            <p:nvPr/>
          </p:nvSpPr>
          <p:spPr bwMode="auto">
            <a:xfrm>
              <a:off x="12257447" y="2041864"/>
              <a:ext cx="3584269" cy="5629640"/>
            </a:xfrm>
            <a:prstGeom prst="roundRect">
              <a:avLst>
                <a:gd name="adj" fmla="val 10000"/>
              </a:avLst>
            </a:prstGeom>
            <a:solidFill>
              <a:srgbClr val="CACACA">
                <a:alpha val="89803"/>
              </a:srgbClr>
            </a:solidFill>
            <a:ln w="12700">
              <a:solidFill>
                <a:schemeClr val="tx1"/>
              </a:solidFill>
              <a:round/>
              <a:headEnd type="none" w="sm" len="sm"/>
              <a:tailEnd type="none" w="sm" len="sm"/>
            </a:ln>
          </p:spPr>
          <p:txBody>
            <a:bodyPr lIns="51422" tIns="51422" rIns="51422" bIns="51422"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12" name="Google Shape;212;p27">
              <a:extLst>
                <a:ext uri="{FF2B5EF4-FFF2-40B4-BE49-F238E27FC236}">
                  <a16:creationId xmlns:a16="http://schemas.microsoft.com/office/drawing/2014/main" id="{C8E5B491-A058-9F43-BA2C-BA7CBF327E41}"/>
                </a:ext>
              </a:extLst>
            </p:cNvPr>
            <p:cNvSpPr txBox="1"/>
            <p:nvPr/>
          </p:nvSpPr>
          <p:spPr>
            <a:xfrm>
              <a:off x="12361500" y="2146536"/>
              <a:ext cx="3375780" cy="5752158"/>
            </a:xfrm>
            <a:prstGeom prst="rect">
              <a:avLst/>
            </a:prstGeom>
            <a:noFill/>
            <a:ln>
              <a:noFill/>
            </a:ln>
          </p:spPr>
          <p:txBody>
            <a:bodyPr spcFirstLastPara="1" lIns="111997" tIns="111997" rIns="111997" bIns="111997"/>
            <a:lstStyle/>
            <a:p>
              <a:pPr marL="160706" lvl="1" indent="-160706">
                <a:lnSpc>
                  <a:spcPct val="90000"/>
                </a:lnSpc>
                <a:spcBef>
                  <a:spcPts val="0"/>
                </a:spcBef>
                <a:spcAft>
                  <a:spcPts val="0"/>
                </a:spcAft>
                <a:buClr>
                  <a:srgbClr val="000000"/>
                </a:buClr>
                <a:buSzPts val="2800"/>
                <a:buFont typeface="Arial"/>
                <a:buChar char="•"/>
                <a:defRPr/>
              </a:pPr>
              <a:r>
                <a:rPr lang="en-US" sz="2000" dirty="0">
                  <a:solidFill>
                    <a:schemeClr val="dk1"/>
                  </a:solidFill>
                  <a:latin typeface="Arial"/>
                  <a:ea typeface="Arial"/>
                  <a:sym typeface="Arial"/>
                </a:rPr>
                <a:t>Managing consortia priorities &amp; demands</a:t>
              </a:r>
              <a:endParaRPr sz="2000" dirty="0">
                <a:solidFill>
                  <a:srgbClr val="000000"/>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Accommodating different ambitions</a:t>
              </a:r>
              <a:endParaRPr sz="2000" dirty="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Supporting innovation</a:t>
              </a:r>
              <a:endParaRPr sz="2000" dirty="0">
                <a:solidFill>
                  <a:schemeClr val="dk1"/>
                </a:solidFill>
                <a:latin typeface="Arial"/>
                <a:ea typeface="Arial"/>
                <a:sym typeface="Arial"/>
              </a:endParaRPr>
            </a:p>
            <a:p>
              <a:pPr marL="160706" lvl="1" indent="-160706">
                <a:lnSpc>
                  <a:spcPct val="90000"/>
                </a:lnSpc>
                <a:spcBef>
                  <a:spcPts val="236"/>
                </a:spcBef>
                <a:spcAft>
                  <a:spcPts val="0"/>
                </a:spcAft>
                <a:buClr>
                  <a:srgbClr val="000000"/>
                </a:buClr>
                <a:buSzPts val="2800"/>
                <a:buFont typeface="Arial"/>
                <a:buChar char="•"/>
                <a:defRPr/>
              </a:pPr>
              <a:r>
                <a:rPr lang="en-US" sz="2000" dirty="0">
                  <a:solidFill>
                    <a:schemeClr val="dk1"/>
                  </a:solidFill>
                  <a:latin typeface="Arial"/>
                  <a:ea typeface="Arial"/>
                  <a:sym typeface="Arial"/>
                </a:rPr>
                <a:t>Valuing, maintaining connection &amp; motivation</a:t>
              </a:r>
              <a:endParaRPr sz="2000" dirty="0">
                <a:solidFill>
                  <a:schemeClr val="dk1"/>
                </a:solidFill>
                <a:latin typeface="Arial"/>
                <a:ea typeface="Arial"/>
                <a:sym typeface="Arial"/>
              </a:endParaRPr>
            </a:p>
          </p:txBody>
        </p:sp>
      </p:grpSp>
      <p:sp>
        <p:nvSpPr>
          <p:cNvPr id="213" name="Google Shape;213;p27">
            <a:extLst>
              <a:ext uri="{FF2B5EF4-FFF2-40B4-BE49-F238E27FC236}">
                <a16:creationId xmlns:a16="http://schemas.microsoft.com/office/drawing/2014/main" id="{A119922C-F207-5148-AA71-F37EDE89D7E6}"/>
              </a:ext>
            </a:extLst>
          </p:cNvPr>
          <p:cNvSpPr/>
          <p:nvPr/>
        </p:nvSpPr>
        <p:spPr>
          <a:xfrm>
            <a:off x="7301567" y="4799027"/>
            <a:ext cx="1854200" cy="1220787"/>
          </a:xfrm>
          <a:prstGeom prst="irregularSeal2">
            <a:avLst/>
          </a:prstGeom>
          <a:solidFill>
            <a:schemeClr val="accent1"/>
          </a:solidFill>
          <a:ln w="12700" cap="flat" cmpd="sng">
            <a:solidFill>
              <a:srgbClr val="B37615"/>
            </a:solidFill>
            <a:prstDash val="solid"/>
            <a:round/>
            <a:headEnd type="none" w="sm" len="sm"/>
            <a:tailEnd type="none" w="sm" len="sm"/>
          </a:ln>
        </p:spPr>
        <p:txBody>
          <a:bodyPr spcFirstLastPara="1" lIns="51422" tIns="25704" rIns="51422" bIns="25704" anchor="ctr"/>
          <a:lstStyle/>
          <a:p>
            <a:pPr algn="ctr">
              <a:spcBef>
                <a:spcPts val="0"/>
              </a:spcBef>
              <a:spcAft>
                <a:spcPts val="0"/>
              </a:spcAft>
              <a:defRPr/>
            </a:pPr>
            <a:r>
              <a:rPr lang="en-US" sz="1012" b="1">
                <a:solidFill>
                  <a:schemeClr val="lt1"/>
                </a:solidFill>
                <a:latin typeface="Arial"/>
                <a:ea typeface="Arial"/>
                <a:sym typeface="Arial"/>
              </a:rPr>
              <a:t>Leadership</a:t>
            </a:r>
            <a:endParaRPr/>
          </a:p>
        </p:txBody>
      </p:sp>
      <p:sp>
        <p:nvSpPr>
          <p:cNvPr id="214" name="Google Shape;214;p27">
            <a:extLst>
              <a:ext uri="{FF2B5EF4-FFF2-40B4-BE49-F238E27FC236}">
                <a16:creationId xmlns:a16="http://schemas.microsoft.com/office/drawing/2014/main" id="{B7501D5E-69CE-3241-B950-D240B9155198}"/>
              </a:ext>
            </a:extLst>
          </p:cNvPr>
          <p:cNvSpPr/>
          <p:nvPr/>
        </p:nvSpPr>
        <p:spPr>
          <a:xfrm>
            <a:off x="3271154" y="4003566"/>
            <a:ext cx="2117725" cy="1220787"/>
          </a:xfrm>
          <a:prstGeom prst="irregularSeal2">
            <a:avLst/>
          </a:prstGeom>
          <a:solidFill>
            <a:schemeClr val="accent1"/>
          </a:solidFill>
          <a:ln w="12700" cap="flat" cmpd="sng">
            <a:solidFill>
              <a:srgbClr val="B37615"/>
            </a:solidFill>
            <a:prstDash val="solid"/>
            <a:round/>
            <a:headEnd type="none" w="sm" len="sm"/>
            <a:tailEnd type="none" w="sm" len="sm"/>
          </a:ln>
        </p:spPr>
        <p:txBody>
          <a:bodyPr spcFirstLastPara="1" lIns="51422" tIns="25704" rIns="51422" bIns="25704" anchor="ctr"/>
          <a:lstStyle/>
          <a:p>
            <a:pPr algn="ctr">
              <a:spcBef>
                <a:spcPts val="0"/>
              </a:spcBef>
              <a:spcAft>
                <a:spcPts val="0"/>
              </a:spcAft>
              <a:defRPr/>
            </a:pPr>
            <a:r>
              <a:rPr lang="en-US" sz="1012" b="1">
                <a:solidFill>
                  <a:schemeClr val="lt1"/>
                </a:solidFill>
                <a:latin typeface="Arial"/>
                <a:ea typeface="Arial"/>
                <a:sym typeface="Arial"/>
              </a:rPr>
              <a:t>Learning &amp; adaptive management</a:t>
            </a:r>
            <a:endParaRPr/>
          </a:p>
        </p:txBody>
      </p:sp>
      <p:sp>
        <p:nvSpPr>
          <p:cNvPr id="215" name="Google Shape;215;p27">
            <a:extLst>
              <a:ext uri="{FF2B5EF4-FFF2-40B4-BE49-F238E27FC236}">
                <a16:creationId xmlns:a16="http://schemas.microsoft.com/office/drawing/2014/main" id="{8582BC4C-36D4-A24E-AAE0-AE2FFE86392D}"/>
              </a:ext>
            </a:extLst>
          </p:cNvPr>
          <p:cNvSpPr/>
          <p:nvPr/>
        </p:nvSpPr>
        <p:spPr>
          <a:xfrm>
            <a:off x="7187118" y="2432023"/>
            <a:ext cx="1708150" cy="1219200"/>
          </a:xfrm>
          <a:prstGeom prst="irregularSeal2">
            <a:avLst/>
          </a:prstGeom>
          <a:solidFill>
            <a:schemeClr val="accent1"/>
          </a:solidFill>
          <a:ln w="12700" cap="flat" cmpd="sng">
            <a:solidFill>
              <a:srgbClr val="B37615"/>
            </a:solidFill>
            <a:prstDash val="solid"/>
            <a:round/>
            <a:headEnd type="none" w="sm" len="sm"/>
            <a:tailEnd type="none" w="sm" len="sm"/>
          </a:ln>
        </p:spPr>
        <p:txBody>
          <a:bodyPr spcFirstLastPara="1" lIns="51422" tIns="25704" rIns="51422" bIns="25704" anchor="ctr"/>
          <a:lstStyle/>
          <a:p>
            <a:pPr algn="ctr">
              <a:spcBef>
                <a:spcPts val="0"/>
              </a:spcBef>
              <a:spcAft>
                <a:spcPts val="0"/>
              </a:spcAft>
              <a:defRPr/>
            </a:pPr>
            <a:r>
              <a:rPr lang="en-US" sz="1012" b="1">
                <a:solidFill>
                  <a:schemeClr val="lt1"/>
                </a:solidFill>
                <a:latin typeface="Arial"/>
                <a:ea typeface="Arial"/>
                <a:sym typeface="Arial"/>
              </a:rPr>
              <a:t>Incentives</a:t>
            </a:r>
            <a:endParaRPr/>
          </a:p>
        </p:txBody>
      </p:sp>
      <p:sp>
        <p:nvSpPr>
          <p:cNvPr id="23" name="Google Shape;126;p19">
            <a:extLst>
              <a:ext uri="{FF2B5EF4-FFF2-40B4-BE49-F238E27FC236}">
                <a16:creationId xmlns:a16="http://schemas.microsoft.com/office/drawing/2014/main" id="{E270B1BA-0D0B-E140-A95A-4587382373CD}"/>
              </a:ext>
            </a:extLst>
          </p:cNvPr>
          <p:cNvSpPr txBox="1"/>
          <p:nvPr/>
        </p:nvSpPr>
        <p:spPr>
          <a:xfrm>
            <a:off x="10120313" y="5616575"/>
            <a:ext cx="303212" cy="173038"/>
          </a:xfrm>
          <a:prstGeom prst="rect">
            <a:avLst/>
          </a:prstGeom>
          <a:noFill/>
          <a:ln>
            <a:noFill/>
          </a:ln>
        </p:spPr>
        <p:txBody>
          <a:bodyPr spcFirstLastPara="1" lIns="51422" tIns="25704" rIns="51422" bIns="25704"/>
          <a:lstStyle/>
          <a:p>
            <a:pPr>
              <a:spcBef>
                <a:spcPts val="0"/>
              </a:spcBef>
              <a:spcAft>
                <a:spcPts val="0"/>
              </a:spcAft>
              <a:defRPr/>
            </a:pPr>
            <a:r>
              <a:rPr lang="en-US" sz="787" dirty="0">
                <a:solidFill>
                  <a:srgbClr val="000000"/>
                </a:solidFill>
                <a:latin typeface="Arial"/>
                <a:ea typeface="Arial"/>
                <a:sym typeface="Arial"/>
              </a:rPr>
              <a:t>LS</a:t>
            </a:r>
            <a:endParaRPr dirty="0"/>
          </a:p>
        </p:txBody>
      </p:sp>
      <p:pic>
        <p:nvPicPr>
          <p:cNvPr id="11270" name="Picture 2">
            <a:extLst>
              <a:ext uri="{FF2B5EF4-FFF2-40B4-BE49-F238E27FC236}">
                <a16:creationId xmlns:a16="http://schemas.microsoft.com/office/drawing/2014/main" id="{139218DF-7159-BF4E-B26F-440DBB55A7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7254" y="3247916"/>
            <a:ext cx="85725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1" name="Picture 4">
            <a:extLst>
              <a:ext uri="{FF2B5EF4-FFF2-40B4-BE49-F238E27FC236}">
                <a16:creationId xmlns:a16="http://schemas.microsoft.com/office/drawing/2014/main" id="{60B642F8-9517-824D-A81F-42C9D65550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427913" y="3468688"/>
            <a:ext cx="909637"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2" name="Picture 6">
            <a:extLst>
              <a:ext uri="{FF2B5EF4-FFF2-40B4-BE49-F238E27FC236}">
                <a16:creationId xmlns:a16="http://schemas.microsoft.com/office/drawing/2014/main" id="{BA83C168-E6A1-D842-A6D7-2E2711B69B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6175" y="4768850"/>
            <a:ext cx="111125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3D71875-FB48-7F42-9B7E-23908BBF2C86}"/>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253" t="-110"/>
          <a:stretch/>
        </p:blipFill>
        <p:spPr>
          <a:xfrm>
            <a:off x="1841500" y="857250"/>
            <a:ext cx="4803775" cy="5416550"/>
          </a:xfrm>
        </p:spPr>
      </p:pic>
      <p:sp>
        <p:nvSpPr>
          <p:cNvPr id="225" name="Google Shape;225;p28">
            <a:extLst>
              <a:ext uri="{FF2B5EF4-FFF2-40B4-BE49-F238E27FC236}">
                <a16:creationId xmlns:a16="http://schemas.microsoft.com/office/drawing/2014/main" id="{355F76B3-BA35-134B-A280-55A457D12635}"/>
              </a:ext>
            </a:extLst>
          </p:cNvPr>
          <p:cNvSpPr txBox="1"/>
          <p:nvPr/>
        </p:nvSpPr>
        <p:spPr>
          <a:xfrm>
            <a:off x="10185400" y="5614988"/>
            <a:ext cx="301625" cy="173037"/>
          </a:xfrm>
          <a:prstGeom prst="rect">
            <a:avLst/>
          </a:prstGeom>
          <a:noFill/>
          <a:ln>
            <a:noFill/>
          </a:ln>
        </p:spPr>
        <p:txBody>
          <a:bodyPr spcFirstLastPara="1" lIns="51422" tIns="25704" rIns="51422" bIns="25704"/>
          <a:lstStyle/>
          <a:p>
            <a:pPr>
              <a:spcBef>
                <a:spcPts val="0"/>
              </a:spcBef>
              <a:spcAft>
                <a:spcPts val="0"/>
              </a:spcAft>
              <a:defRPr/>
            </a:pPr>
            <a:r>
              <a:rPr lang="en-US" sz="787" dirty="0">
                <a:solidFill>
                  <a:srgbClr val="000000"/>
                </a:solidFill>
                <a:latin typeface="Arial"/>
                <a:ea typeface="Arial"/>
                <a:sym typeface="Arial"/>
              </a:rPr>
              <a:t>LR</a:t>
            </a:r>
            <a:endParaRPr dirty="0"/>
          </a:p>
        </p:txBody>
      </p:sp>
      <p:pic>
        <p:nvPicPr>
          <p:cNvPr id="13316" name="Picture 5">
            <a:extLst>
              <a:ext uri="{FF2B5EF4-FFF2-40B4-BE49-F238E27FC236}">
                <a16:creationId xmlns:a16="http://schemas.microsoft.com/office/drawing/2014/main" id="{78FE8B08-5598-764F-99CC-43A6593B7F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5400" y="624073"/>
            <a:ext cx="7820566" cy="4876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Google Shape;283;p36">
            <a:extLst>
              <a:ext uri="{FF2B5EF4-FFF2-40B4-BE49-F238E27FC236}">
                <a16:creationId xmlns:a16="http://schemas.microsoft.com/office/drawing/2014/main" id="{78088B3A-53CB-1841-ACFF-2494DE5AD444}"/>
              </a:ext>
            </a:extLst>
          </p:cNvPr>
          <p:cNvSpPr txBox="1">
            <a:spLocks noGrp="1"/>
          </p:cNvSpPr>
          <p:nvPr>
            <p:ph type="title"/>
          </p:nvPr>
        </p:nvSpPr>
        <p:spPr bwMode="auto">
          <a:xfrm>
            <a:off x="8755063" y="628650"/>
            <a:ext cx="3033712" cy="4888582"/>
          </a:xfrm>
          <a:prstGeom prst="rect">
            <a:avLst/>
          </a:prstGeom>
          <a:solidFill>
            <a:srgbClr val="FFFFFF"/>
          </a:solidFill>
          <a:ln>
            <a:solidFill>
              <a:srgbClr val="404040"/>
            </a:solidFill>
            <a:round/>
            <a:headEnd type="none" w="sm" len="sm"/>
            <a:tailEnd type="none" w="sm" len="sm"/>
          </a:ln>
        </p:spPr>
        <p:txBody>
          <a:bodyPr vert="horz" wrap="square" lIns="102857" tIns="102857" rIns="102857" bIns="102857" numCol="1" anchor="ctr" anchorCtr="1" compatLnSpc="1">
            <a:prstTxWarp prst="textNoShape">
              <a:avLst/>
            </a:prstTxWarp>
          </a:bodyPr>
          <a:lstStyle/>
          <a:p>
            <a:r>
              <a:rPr lang="en-GB" dirty="0"/>
              <a:t>Principle 1: </a:t>
            </a:r>
            <a:r>
              <a:rPr lang="nl-NL" dirty="0"/>
              <a:t>Building on </a:t>
            </a:r>
            <a:r>
              <a:rPr lang="nl-NL" dirty="0" err="1"/>
              <a:t>existing</a:t>
            </a:r>
            <a:r>
              <a:rPr lang="nl-NL" dirty="0"/>
              <a:t> </a:t>
            </a:r>
            <a:r>
              <a:rPr lang="nl-NL" dirty="0" err="1"/>
              <a:t>efforts</a:t>
            </a:r>
            <a:endParaRPr lang="en-ZA"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Google Shape;237;p30">
            <a:extLst>
              <a:ext uri="{FF2B5EF4-FFF2-40B4-BE49-F238E27FC236}">
                <a16:creationId xmlns:a16="http://schemas.microsoft.com/office/drawing/2014/main" id="{F5F5A8BE-7370-8249-9BE5-56CBEE7A7C2B}"/>
              </a:ext>
            </a:extLst>
          </p:cNvPr>
          <p:cNvSpPr txBox="1">
            <a:spLocks noGrp="1"/>
          </p:cNvSpPr>
          <p:nvPr>
            <p:ph type="title"/>
          </p:nvPr>
        </p:nvSpPr>
        <p:spPr bwMode="auto">
          <a:xfrm>
            <a:off x="1785143" y="669393"/>
            <a:ext cx="8621713" cy="1143000"/>
          </a:xfrm>
          <a:prstGeom prst="rect">
            <a:avLst/>
          </a:prstGeom>
          <a:solidFill>
            <a:srgbClr val="FFFFFF"/>
          </a:solidFill>
          <a:ln w="31750" cap="sq">
            <a:solidFill>
              <a:srgbClr val="404040"/>
            </a:solidFill>
            <a:miter lim="800000"/>
            <a:headEnd type="none" w="sm" len="sm"/>
            <a:tailEnd type="none" w="sm" len="sm"/>
          </a:ln>
        </p:spPr>
        <p:txBody>
          <a:bodyPr vert="horz" wrap="square" lIns="102857" tIns="102857" rIns="102857" bIns="102857" numCol="1" anchor="ctr" anchorCtr="0" compatLnSpc="1">
            <a:prstTxWarp prst="textNoShape">
              <a:avLst/>
            </a:prstTxWarp>
          </a:bodyPr>
          <a:lstStyle/>
          <a:p>
            <a:pPr>
              <a:lnSpc>
                <a:spcPct val="90000"/>
              </a:lnSpc>
              <a:buClr>
                <a:srgbClr val="262626"/>
              </a:buClr>
              <a:buSzPts val="3700"/>
            </a:pPr>
            <a:r>
              <a:rPr lang="en-US" altLang="en-US" dirty="0"/>
              <a:t>Test yourself...</a:t>
            </a:r>
          </a:p>
        </p:txBody>
      </p:sp>
      <p:sp>
        <p:nvSpPr>
          <p:cNvPr id="238" name="Google Shape;238;p30">
            <a:extLst>
              <a:ext uri="{FF2B5EF4-FFF2-40B4-BE49-F238E27FC236}">
                <a16:creationId xmlns:a16="http://schemas.microsoft.com/office/drawing/2014/main" id="{7974AED4-7658-724F-AF0B-B5ABAB83E688}"/>
              </a:ext>
            </a:extLst>
          </p:cNvPr>
          <p:cNvSpPr txBox="1">
            <a:spLocks noGrp="1"/>
          </p:cNvSpPr>
          <p:nvPr>
            <p:ph sz="half" idx="1"/>
          </p:nvPr>
        </p:nvSpPr>
        <p:spPr>
          <a:xfrm>
            <a:off x="1818694" y="2122600"/>
            <a:ext cx="8621713" cy="3528392"/>
          </a:xfrm>
          <a:prstGeom prst="rect">
            <a:avLst/>
          </a:prstGeom>
        </p:spPr>
        <p:txBody>
          <a:bodyPr spcFirstLastPara="1" vert="horz" wrap="square" lIns="51422" tIns="25704" rIns="51422" bIns="25704" numCol="1" anchor="t" anchorCtr="0" compatLnSpc="1">
            <a:prstTxWarp prst="textNoShape">
              <a:avLst/>
            </a:prstTxWarp>
            <a:noAutofit/>
          </a:bodyPr>
          <a:lstStyle/>
          <a:p>
            <a:pPr marL="0" indent="0">
              <a:spcBef>
                <a:spcPts val="112"/>
              </a:spcBef>
              <a:buClr>
                <a:schemeClr val="dk1"/>
              </a:buClr>
              <a:buSzPts val="1100"/>
              <a:buFontTx/>
              <a:buNone/>
              <a:defRPr/>
            </a:pPr>
            <a:r>
              <a:rPr lang="en-GB" sz="2000" b="1" kern="1200" dirty="0">
                <a:latin typeface="Arial" pitchFamily="34" charset="0"/>
                <a:cs typeface="Arial" pitchFamily="34" charset="0"/>
              </a:rPr>
              <a:t>Checklist </a:t>
            </a:r>
            <a:endParaRPr lang="en-ZA" sz="2000" b="1" kern="1200" dirty="0">
              <a:latin typeface="Arial" pitchFamily="34" charset="0"/>
              <a:cs typeface="Arial" pitchFamily="34" charset="0"/>
            </a:endParaRPr>
          </a:p>
          <a:p>
            <a:pPr lvl="0"/>
            <a:r>
              <a:rPr lang="en-GB" sz="2000" kern="1200" dirty="0">
                <a:latin typeface="Arial" pitchFamily="34" charset="0"/>
                <a:cs typeface="Arial" pitchFamily="34" charset="0"/>
              </a:rPr>
              <a:t>Has the thematic focus of the call for proposals been identified in a consultative manner, building on past initiatives and considering national development pathways?</a:t>
            </a:r>
            <a:endParaRPr lang="en-ZA" sz="2000" kern="1200" dirty="0">
              <a:latin typeface="Arial" pitchFamily="34" charset="0"/>
              <a:cs typeface="Arial" pitchFamily="34" charset="0"/>
            </a:endParaRPr>
          </a:p>
          <a:p>
            <a:pPr lvl="0"/>
            <a:r>
              <a:rPr lang="en-GB" sz="2000" kern="1200" dirty="0">
                <a:latin typeface="Arial" pitchFamily="34" charset="0"/>
                <a:cs typeface="Arial" pitchFamily="34" charset="0"/>
              </a:rPr>
              <a:t>Does the call for proposals require the recognition and integration of existing research/ developmental efforts in the field? </a:t>
            </a:r>
            <a:endParaRPr lang="en-ZA" sz="2000" kern="1200" dirty="0">
              <a:latin typeface="Arial" pitchFamily="34" charset="0"/>
              <a:cs typeface="Arial" pitchFamily="34" charset="0"/>
            </a:endParaRPr>
          </a:p>
          <a:p>
            <a:pPr lvl="0"/>
            <a:r>
              <a:rPr lang="en-GB" sz="2000" kern="1200" dirty="0">
                <a:latin typeface="Arial" pitchFamily="34" charset="0"/>
                <a:cs typeface="Arial" pitchFamily="34" charset="0"/>
              </a:rPr>
              <a:t>Does the call for proposals support and not undermine local or national development pathways?</a:t>
            </a:r>
            <a:endParaRPr lang="en-ZA" sz="2000" kern="1200" dirty="0">
              <a:latin typeface="Arial" pitchFamily="34" charset="0"/>
              <a:cs typeface="Arial" pitchFamily="34" charset="0"/>
            </a:endParaRPr>
          </a:p>
          <a:p>
            <a:pPr lvl="0"/>
            <a:r>
              <a:rPr lang="en-GB" sz="2000" kern="1200" dirty="0">
                <a:latin typeface="Arial" pitchFamily="34" charset="0"/>
                <a:cs typeface="Arial" pitchFamily="34" charset="0"/>
              </a:rPr>
              <a:t>Does the proposal effectively include diverse types of knowledge?</a:t>
            </a:r>
            <a:endParaRPr sz="2000" dirty="0"/>
          </a:p>
        </p:txBody>
      </p:sp>
      <p:pic>
        <p:nvPicPr>
          <p:cNvPr id="15363" name="Picture 2">
            <a:extLst>
              <a:ext uri="{FF2B5EF4-FFF2-40B4-BE49-F238E27FC236}">
                <a16:creationId xmlns:a16="http://schemas.microsoft.com/office/drawing/2014/main" id="{C3FE63EF-7ACB-6B41-ABAF-6A6E92076F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3138" y="1250950"/>
            <a:ext cx="1146175" cy="1147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35F6629DBB54289516015594A1B8E" ma:contentTypeVersion="0" ma:contentTypeDescription="Create a new document." ma:contentTypeScope="" ma:versionID="b0afa6296c8c5481b24a21ca43475a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7EF0D11-390F-4396-84AF-23046B74D2DA}">
  <ds:schemaRefs>
    <ds:schemaRef ds:uri="http://schemas.microsoft.com/sharepoint/v3/contenttype/forms"/>
  </ds:schemaRefs>
</ds:datastoreItem>
</file>

<file path=customXml/itemProps2.xml><?xml version="1.0" encoding="utf-8"?>
<ds:datastoreItem xmlns:ds="http://schemas.openxmlformats.org/officeDocument/2006/customXml" ds:itemID="{0EB46E45-4081-43DA-AFBB-D0224160C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TotalTime>
  <Words>2898</Words>
  <Application>Microsoft Macintosh PowerPoint</Application>
  <PresentationFormat>Breedbeeld</PresentationFormat>
  <Paragraphs>238</Paragraphs>
  <Slides>20</Slides>
  <Notes>20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20</vt:i4>
      </vt:variant>
    </vt:vector>
  </HeadingPairs>
  <TitlesOfParts>
    <vt:vector size="30" baseType="lpstr">
      <vt:lpstr>Arial</vt:lpstr>
      <vt:lpstr>BentonSans Bold</vt:lpstr>
      <vt:lpstr>Calibri</vt:lpstr>
      <vt:lpstr>Courier New</vt:lpstr>
      <vt:lpstr>inherit</vt:lpstr>
      <vt:lpstr>Lato</vt:lpstr>
      <vt:lpstr>Lato Black</vt:lpstr>
      <vt:lpstr>Tahoma</vt:lpstr>
      <vt:lpstr>Times New Roman</vt:lpstr>
      <vt:lpstr>Default Design</vt:lpstr>
      <vt:lpstr>PowerPoint-presentatie</vt:lpstr>
      <vt:lpstr>This presentation:  1. Advantages and challenges of working in consortia 2. Examples and learnings 3. Six principles: things to keep in mind when setting up consortia  </vt:lpstr>
      <vt:lpstr>PowerPoint-presentatie</vt:lpstr>
      <vt:lpstr>Working in consortia</vt:lpstr>
      <vt:lpstr>What is co-production?</vt:lpstr>
      <vt:lpstr>PowerPoint-presentatie</vt:lpstr>
      <vt:lpstr>PowerPoint-presentatie</vt:lpstr>
      <vt:lpstr>Principle 1: Building on existing efforts</vt:lpstr>
      <vt:lpstr>Test yourself...</vt:lpstr>
      <vt:lpstr>PowerPoint-presentatie</vt:lpstr>
      <vt:lpstr>PowerPoint-presentatie</vt:lpstr>
      <vt:lpstr>Principle 3: Early discussions on joint vision, expectations and clear responsibilities are the basis for effective cross-cultural and transdisciplinary engagement  </vt:lpstr>
      <vt:lpstr>PowerPoint-presentatie</vt:lpstr>
      <vt:lpstr>Principle 4:  Building trust and strong relationships is key to unlocking effective transdisciplinary collaboration</vt:lpstr>
      <vt:lpstr>PowerPoint-presentatie</vt:lpstr>
      <vt:lpstr>Principle 5: Addressing diversity in the consortium by establishing a shared and transparent governance structure    </vt:lpstr>
      <vt:lpstr>PowerPoint-presentatie</vt:lpstr>
      <vt:lpstr>Principle 6: Create and implement appropriate mechanisms for reflection, learning and course correction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Monasso, Fleur</dc:creator>
  <cp:lastModifiedBy>Monasso, Fleur</cp:lastModifiedBy>
  <cp:revision>2</cp:revision>
  <dcterms:created xsi:type="dcterms:W3CDTF">2019-04-25T09:54:18Z</dcterms:created>
  <dcterms:modified xsi:type="dcterms:W3CDTF">2019-04-28T12:07:55Z</dcterms:modified>
</cp:coreProperties>
</file>